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9"/>
  </p:notesMasterIdLst>
  <p:handoutMasterIdLst>
    <p:handoutMasterId r:id="rId10"/>
  </p:handoutMasterIdLst>
  <p:sldIdLst>
    <p:sldId id="587" r:id="rId5"/>
    <p:sldId id="738" r:id="rId6"/>
    <p:sldId id="739" r:id="rId7"/>
    <p:sldId id="838" r:id="rId8"/>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539413E-09AF-4511-8CD6-F2F6D44D677E}">
          <p14:sldIdLst>
            <p14:sldId id="587"/>
            <p14:sldId id="738"/>
            <p14:sldId id="739"/>
            <p14:sldId id="83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guide id="3" orient="horz" pos="2955" userDrawn="1">
          <p15:clr>
            <a:srgbClr val="A4A3A4"/>
          </p15:clr>
        </p15:guide>
        <p15:guide id="4" orient="horz" pos="29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ncy Collado" initials="NC" lastIdx="2" clrIdx="0"/>
  <p:cmAuthor id="2" name="Michelle Licudine" initials="ML" lastIdx="15" clrIdx="1">
    <p:extLst>
      <p:ext uri="{19B8F6BF-5375-455C-9EA6-DF929625EA0E}">
        <p15:presenceInfo xmlns:p15="http://schemas.microsoft.com/office/powerpoint/2012/main" userId="S-1-5-21-2560234232-2567327656-1735774964-15454" providerId="AD"/>
      </p:ext>
    </p:extLst>
  </p:cmAuthor>
  <p:cmAuthor id="3" name="Stacey Kovalsky" initials="SK" lastIdx="12" clrIdx="2">
    <p:extLst>
      <p:ext uri="{19B8F6BF-5375-455C-9EA6-DF929625EA0E}">
        <p15:presenceInfo xmlns:p15="http://schemas.microsoft.com/office/powerpoint/2012/main" userId="S-1-5-21-2560234232-2567327656-1735774964-388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AB6"/>
    <a:srgbClr val="0057B2"/>
    <a:srgbClr val="98051C"/>
    <a:srgbClr val="CC0000"/>
    <a:srgbClr val="FF5050"/>
    <a:srgbClr val="663300"/>
    <a:srgbClr val="996600"/>
    <a:srgbClr val="3399FF"/>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2175" autoAdjust="0"/>
  </p:normalViewPr>
  <p:slideViewPr>
    <p:cSldViewPr snapToGrid="0" snapToObjects="1">
      <p:cViewPr varScale="1">
        <p:scale>
          <a:sx n="115" d="100"/>
          <a:sy n="115" d="100"/>
        </p:scale>
        <p:origin x="148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3396"/>
    </p:cViewPr>
  </p:sorterViewPr>
  <p:notesViewPr>
    <p:cSldViewPr snapToGrid="0" snapToObjects="1" showGuides="1">
      <p:cViewPr varScale="1">
        <p:scale>
          <a:sx n="79" d="100"/>
          <a:sy n="79" d="100"/>
        </p:scale>
        <p:origin x="-1962" y="-78"/>
      </p:cViewPr>
      <p:guideLst>
        <p:guide orient="horz" pos="2932"/>
        <p:guide pos="2212"/>
        <p:guide orient="horz" pos="2955"/>
        <p:guide orient="horz"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43343" cy="465455"/>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8132" y="7"/>
            <a:ext cx="3043343" cy="465455"/>
          </a:xfrm>
          <a:prstGeom prst="rect">
            <a:avLst/>
          </a:prstGeom>
        </p:spPr>
        <p:txBody>
          <a:bodyPr vert="horz" lIns="92446" tIns="46223" rIns="92446" bIns="46223" rtlCol="0"/>
          <a:lstStyle>
            <a:lvl1pPr algn="r">
              <a:defRPr sz="1200"/>
            </a:lvl1pPr>
          </a:lstStyle>
          <a:p>
            <a:fld id="{B5C0147A-A3CF-2147-9F79-08EFB9DC46DF}" type="datetimeFigureOut">
              <a:rPr lang="en-US" smtClean="0"/>
              <a:t>4/11/19</a:t>
            </a:fld>
            <a:endParaRPr lang="en-US" dirty="0"/>
          </a:p>
        </p:txBody>
      </p:sp>
      <p:sp>
        <p:nvSpPr>
          <p:cNvPr id="4" name="Footer Placeholder 3"/>
          <p:cNvSpPr>
            <a:spLocks noGrp="1"/>
          </p:cNvSpPr>
          <p:nvPr>
            <p:ph type="ftr" sz="quarter" idx="2"/>
          </p:nvPr>
        </p:nvSpPr>
        <p:spPr>
          <a:xfrm>
            <a:off x="0" y="8842037"/>
            <a:ext cx="3043343" cy="465455"/>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7"/>
            <a:ext cx="3043343" cy="465455"/>
          </a:xfrm>
          <a:prstGeom prst="rect">
            <a:avLst/>
          </a:prstGeom>
        </p:spPr>
        <p:txBody>
          <a:bodyPr vert="horz" lIns="92446" tIns="46223" rIns="92446" bIns="46223" rtlCol="0" anchor="b"/>
          <a:lstStyle>
            <a:lvl1pPr algn="r">
              <a:defRPr sz="1200"/>
            </a:lvl1pPr>
          </a:lstStyle>
          <a:p>
            <a:fld id="{FB3A1F72-1739-9643-AF3C-5CB2C3D49F62}" type="slidenum">
              <a:rPr lang="en-US" smtClean="0"/>
              <a:t>‹#›</a:t>
            </a:fld>
            <a:endParaRPr lang="en-US" dirty="0"/>
          </a:p>
        </p:txBody>
      </p:sp>
    </p:spTree>
    <p:extLst>
      <p:ext uri="{BB962C8B-B14F-4D97-AF65-F5344CB8AC3E}">
        <p14:creationId xmlns:p14="http://schemas.microsoft.com/office/powerpoint/2010/main" val="3035080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43343" cy="465455"/>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8132" y="7"/>
            <a:ext cx="3043343" cy="465455"/>
          </a:xfrm>
          <a:prstGeom prst="rect">
            <a:avLst/>
          </a:prstGeom>
        </p:spPr>
        <p:txBody>
          <a:bodyPr vert="horz" lIns="92446" tIns="46223" rIns="92446" bIns="46223" rtlCol="0"/>
          <a:lstStyle>
            <a:lvl1pPr algn="r">
              <a:defRPr sz="1200"/>
            </a:lvl1pPr>
          </a:lstStyle>
          <a:p>
            <a:fld id="{26078EFC-E887-E449-A3F9-E64869A64054}" type="datetimeFigureOut">
              <a:rPr lang="en-US" smtClean="0"/>
              <a:t>4/11/19</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2310" y="4421830"/>
            <a:ext cx="5618480" cy="4189095"/>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7"/>
            <a:ext cx="3043343" cy="465455"/>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7"/>
            <a:ext cx="3043343" cy="465455"/>
          </a:xfrm>
          <a:prstGeom prst="rect">
            <a:avLst/>
          </a:prstGeom>
        </p:spPr>
        <p:txBody>
          <a:bodyPr vert="horz" lIns="92446" tIns="46223" rIns="92446" bIns="46223" rtlCol="0" anchor="b"/>
          <a:lstStyle>
            <a:lvl1pPr algn="r">
              <a:defRPr sz="1200"/>
            </a:lvl1pPr>
          </a:lstStyle>
          <a:p>
            <a:fld id="{FC9C80BD-B042-B343-9B13-6CC7B5CB5C6F}" type="slidenum">
              <a:rPr lang="en-US" smtClean="0"/>
              <a:t>‹#›</a:t>
            </a:fld>
            <a:endParaRPr lang="en-US" dirty="0"/>
          </a:p>
        </p:txBody>
      </p:sp>
    </p:spTree>
    <p:extLst>
      <p:ext uri="{BB962C8B-B14F-4D97-AF65-F5344CB8AC3E}">
        <p14:creationId xmlns:p14="http://schemas.microsoft.com/office/powerpoint/2010/main" val="18434380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5B5311B-7E3B-4D8E-905A-E1785416D964}" type="slidenum">
              <a:rPr lang="en-US" smtClean="0">
                <a:latin typeface="Arial" pitchFamily="34" charset="0"/>
                <a:ea typeface="ＭＳ Ｐゴシック"/>
                <a:cs typeface="ＭＳ Ｐゴシック"/>
              </a:rPr>
              <a:pPr/>
              <a:t>1</a:t>
            </a:fld>
            <a:endParaRPr lang="en-US" dirty="0">
              <a:latin typeface="Arial" pitchFamily="34" charset="0"/>
              <a:ea typeface="ＭＳ Ｐゴシック"/>
              <a:cs typeface="ＭＳ Ｐゴシック"/>
            </a:endParaRPr>
          </a:p>
        </p:txBody>
      </p:sp>
      <p:sp>
        <p:nvSpPr>
          <p:cNvPr id="27651" name="Rectangle 2"/>
          <p:cNvSpPr>
            <a:spLocks noGrp="1" noRot="1" noChangeAspect="1" noChangeArrowheads="1" noTextEdit="1"/>
          </p:cNvSpPr>
          <p:nvPr>
            <p:ph type="sldImg"/>
          </p:nvPr>
        </p:nvSpPr>
        <p:spPr>
          <a:xfrm>
            <a:off x="1190625" y="688975"/>
            <a:ext cx="4676775" cy="3506788"/>
          </a:xfrm>
          <a:ln/>
        </p:spPr>
      </p:sp>
      <p:sp>
        <p:nvSpPr>
          <p:cNvPr id="27652" name="Rectangle 3"/>
          <p:cNvSpPr>
            <a:spLocks noGrp="1" noChangeArrowheads="1"/>
          </p:cNvSpPr>
          <p:nvPr>
            <p:ph type="body" idx="1"/>
          </p:nvPr>
        </p:nvSpPr>
        <p:spPr>
          <a:xfrm>
            <a:off x="919247" y="4425652"/>
            <a:ext cx="5194170" cy="4195136"/>
          </a:xfrm>
          <a:noFill/>
          <a:ln/>
        </p:spPr>
        <p:txBody>
          <a:bodyPr lIns="91001" tIns="45500" rIns="91001" bIns="45500"/>
          <a:lstStyle/>
          <a:p>
            <a:pPr eaLnBrk="1" hangingPunct="1"/>
            <a:endParaRPr lang="en-US" dirty="0">
              <a:latin typeface="Arial" pitchFamily="34" charset="0"/>
              <a:ea typeface="ＭＳ Ｐゴシック"/>
              <a:cs typeface="ＭＳ Ｐゴシック"/>
            </a:endParaRPr>
          </a:p>
        </p:txBody>
      </p:sp>
    </p:spTree>
    <p:extLst>
      <p:ext uri="{BB962C8B-B14F-4D97-AF65-F5344CB8AC3E}">
        <p14:creationId xmlns:p14="http://schemas.microsoft.com/office/powerpoint/2010/main" val="11108159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10" name="AutoShape 10"/>
          <p:cNvSpPr>
            <a:spLocks noChangeArrowheads="1"/>
          </p:cNvSpPr>
          <p:nvPr/>
        </p:nvSpPr>
        <p:spPr bwMode="auto">
          <a:xfrm>
            <a:off x="20637" y="20640"/>
            <a:ext cx="9123363" cy="6837363"/>
          </a:xfrm>
          <a:prstGeom prst="roundRect">
            <a:avLst>
              <a:gd name="adj" fmla="val 0"/>
            </a:avLst>
          </a:prstGeom>
          <a:solidFill>
            <a:schemeClr val="bg1"/>
          </a:solidFill>
          <a:ln w="28575">
            <a:noFill/>
            <a:round/>
            <a:headEnd/>
            <a:tailEnd/>
          </a:ln>
          <a:effectLst/>
        </p:spPr>
        <p:txBody>
          <a:bodyPr wrap="none" anchor="ctr"/>
          <a:lstStyle/>
          <a:p>
            <a:r>
              <a:rPr lang="en-US" dirty="0">
                <a:latin typeface="Arial" pitchFamily="34" charset="0"/>
                <a:cs typeface="Arial" pitchFamily="34" charset="0"/>
              </a:rPr>
              <a:t>  </a:t>
            </a:r>
          </a:p>
        </p:txBody>
      </p:sp>
      <p:sp>
        <p:nvSpPr>
          <p:cNvPr id="3" name="Subtitle 2"/>
          <p:cNvSpPr>
            <a:spLocks noGrp="1"/>
          </p:cNvSpPr>
          <p:nvPr>
            <p:ph type="subTitle" idx="1" hasCustomPrompt="1"/>
          </p:nvPr>
        </p:nvSpPr>
        <p:spPr>
          <a:xfrm>
            <a:off x="1101725" y="5105400"/>
            <a:ext cx="7050087" cy="533400"/>
          </a:xfrm>
        </p:spPr>
        <p:txBody>
          <a:bodyPr>
            <a:noAutofit/>
          </a:bodyPr>
          <a:lstStyle>
            <a:lvl1pPr marL="0" indent="0" algn="l">
              <a:buNone/>
              <a:defRPr sz="2000" baseline="0">
                <a:solidFill>
                  <a:srgbClr val="595959"/>
                </a:solidFill>
                <a:latin typeface="Calibri" pitchFamily="34" charset="0"/>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Section page</a:t>
            </a:r>
          </a:p>
        </p:txBody>
      </p:sp>
      <p:pic>
        <p:nvPicPr>
          <p:cNvPr id="12" name="Picture 14" descr="CCHS-New logo.jpg"/>
          <p:cNvPicPr>
            <a:picLocks noChangeAspect="1"/>
          </p:cNvPicPr>
          <p:nvPr/>
        </p:nvPicPr>
        <p:blipFill>
          <a:blip r:embed="rId2" cstate="print"/>
          <a:srcRect/>
          <a:stretch>
            <a:fillRect/>
          </a:stretch>
        </p:blipFill>
        <p:spPr bwMode="auto">
          <a:xfrm>
            <a:off x="7162802" y="304800"/>
            <a:ext cx="1703171" cy="548640"/>
          </a:xfrm>
          <a:prstGeom prst="rect">
            <a:avLst/>
          </a:prstGeom>
          <a:noFill/>
          <a:ln w="9525">
            <a:noFill/>
            <a:miter lim="800000"/>
            <a:headEnd/>
            <a:tailEnd/>
          </a:ln>
        </p:spPr>
      </p:pic>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880" y="1026160"/>
            <a:ext cx="8559800" cy="5252720"/>
          </a:xfrm>
        </p:spPr>
        <p:txBody>
          <a:bodyPr>
            <a:noAutofit/>
          </a:bodyPr>
          <a:lstStyle>
            <a:lvl1pPr>
              <a:spcBef>
                <a:spcPts val="0"/>
              </a:spcBef>
              <a:spcAft>
                <a:spcPts val="100"/>
              </a:spcAft>
              <a:defRPr sz="2000">
                <a:solidFill>
                  <a:srgbClr val="0057B2"/>
                </a:solidFill>
              </a:defRPr>
            </a:lvl1pPr>
            <a:lvl2pPr>
              <a:spcBef>
                <a:spcPts val="0"/>
              </a:spcBef>
              <a:spcAft>
                <a:spcPts val="100"/>
              </a:spcAft>
              <a:defRPr sz="1400"/>
            </a:lvl2pPr>
            <a:lvl3pPr>
              <a:spcBef>
                <a:spcPts val="0"/>
              </a:spcBef>
              <a:spcAft>
                <a:spcPts val="100"/>
              </a:spcAft>
              <a:defRPr sz="1200"/>
            </a:lvl3pPr>
            <a:lvl4pPr>
              <a:spcBef>
                <a:spcPts val="0"/>
              </a:spcBef>
              <a:spcAft>
                <a:spcPts val="100"/>
              </a:spcAft>
              <a:defRPr sz="1100"/>
            </a:lvl4pPr>
            <a:lvl5pPr>
              <a:spcBef>
                <a:spcPts val="0"/>
              </a:spcBef>
              <a:spcAft>
                <a:spcPts val="100"/>
              </a:spcAft>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10"/>
          <p:cNvSpPr txBox="1">
            <a:spLocks/>
          </p:cNvSpPr>
          <p:nvPr/>
        </p:nvSpPr>
        <p:spPr>
          <a:xfrm>
            <a:off x="8610600" y="6492880"/>
            <a:ext cx="533400" cy="365125"/>
          </a:xfrm>
          <a:prstGeom prst="rect">
            <a:avLst/>
          </a:prstGeom>
        </p:spPr>
        <p:txBody>
          <a:bodyPr vert="horz" lIns="91440" tIns="45720" rIns="91440" bIns="45720" rtlCol="0" anchor="b"/>
          <a:lstStyle>
            <a:lvl1pPr algn="ctr">
              <a:defRPr sz="105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6907397F-4DBC-4815-A1A4-371D86BDE18B}" type="slidenum">
              <a:rPr kumimoji="0" lang="en-US" sz="105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2"/>
          <p:cNvSpPr>
            <a:spLocks noGrp="1"/>
          </p:cNvSpPr>
          <p:nvPr>
            <p:ph sz="half" idx="1"/>
          </p:nvPr>
        </p:nvSpPr>
        <p:spPr>
          <a:xfrm>
            <a:off x="309880" y="1041404"/>
            <a:ext cx="4109720" cy="5256654"/>
          </a:xfrm>
          <a:prstGeom prst="rect">
            <a:avLst/>
          </a:prstGeom>
        </p:spPr>
        <p:txBody>
          <a:bodyPr vert="horz" lIns="0" tIns="0" rIns="0" bIns="0">
            <a:noAutofit/>
          </a:bodyPr>
          <a:lstStyle>
            <a:lvl1pPr>
              <a:defRPr sz="1800">
                <a:solidFill>
                  <a:srgbClr val="0057B2"/>
                </a:solidFill>
              </a:defRPr>
            </a:lvl1pPr>
            <a:lvl2pPr marL="342900" indent="-152400">
              <a:lnSpc>
                <a:spcPct val="120000"/>
              </a:lnSpc>
              <a:spcBef>
                <a:spcPts val="0"/>
              </a:spcBef>
              <a:buClr>
                <a:srgbClr val="9F0000"/>
              </a:buClr>
              <a:buFont typeface="Arial"/>
              <a:buChar char="•"/>
              <a:defRPr sz="1200">
                <a:solidFill>
                  <a:srgbClr val="595959"/>
                </a:solidFill>
              </a:defRPr>
            </a:lvl2pPr>
            <a:lvl3pPr marL="508000" indent="-152400">
              <a:lnSpc>
                <a:spcPct val="120000"/>
              </a:lnSpc>
              <a:spcBef>
                <a:spcPts val="0"/>
              </a:spcBef>
              <a:buFont typeface="Lucida Grande"/>
              <a:buChar char="–"/>
              <a:defRPr sz="1200">
                <a:solidFill>
                  <a:srgbClr val="595959"/>
                </a:solidFill>
              </a:defRPr>
            </a:lvl3pPr>
            <a:lvl4pPr marL="685800" indent="-152400">
              <a:buFont typeface="Arial"/>
              <a:buChar char="•"/>
              <a:defRPr sz="1200">
                <a:solidFill>
                  <a:srgbClr val="595959"/>
                </a:solidFill>
              </a:defRPr>
            </a:lvl4pPr>
            <a:lvl5pPr marL="863600" indent="-152400">
              <a:lnSpc>
                <a:spcPct val="120000"/>
              </a:lnSpc>
              <a:spcBef>
                <a:spcPts val="0"/>
              </a:spcBef>
              <a:defRPr sz="12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2"/>
          </p:nvPr>
        </p:nvSpPr>
        <p:spPr>
          <a:xfrm>
            <a:off x="4648199" y="1041404"/>
            <a:ext cx="4167027" cy="5256654"/>
          </a:xfrm>
          <a:prstGeom prst="rect">
            <a:avLst/>
          </a:prstGeom>
        </p:spPr>
        <p:txBody>
          <a:bodyPr vert="horz" lIns="0" tIns="0" rIns="0" bIns="0">
            <a:noAutofit/>
          </a:bodyPr>
          <a:lstStyle>
            <a:lvl1pPr>
              <a:defRPr sz="1800">
                <a:solidFill>
                  <a:srgbClr val="0057B2"/>
                </a:solidFill>
              </a:defRPr>
            </a:lvl1pPr>
            <a:lvl2pPr marL="342900" indent="-152400">
              <a:lnSpc>
                <a:spcPct val="120000"/>
              </a:lnSpc>
              <a:spcBef>
                <a:spcPts val="0"/>
              </a:spcBef>
              <a:buClr>
                <a:srgbClr val="9F0000"/>
              </a:buClr>
              <a:buFont typeface="Arial"/>
              <a:buChar char="•"/>
              <a:defRPr sz="1200">
                <a:solidFill>
                  <a:srgbClr val="595959"/>
                </a:solidFill>
              </a:defRPr>
            </a:lvl2pPr>
            <a:lvl3pPr marL="508000" indent="-152400">
              <a:lnSpc>
                <a:spcPct val="120000"/>
              </a:lnSpc>
              <a:spcBef>
                <a:spcPts val="0"/>
              </a:spcBef>
              <a:buFont typeface="Lucida Grande"/>
              <a:buChar char="–"/>
              <a:defRPr sz="1200">
                <a:solidFill>
                  <a:srgbClr val="595959"/>
                </a:solidFill>
              </a:defRPr>
            </a:lvl3pPr>
            <a:lvl4pPr marL="685800" indent="-152400">
              <a:lnSpc>
                <a:spcPct val="120000"/>
              </a:lnSpc>
              <a:spcBef>
                <a:spcPts val="0"/>
              </a:spcBef>
              <a:buFont typeface="Arial"/>
              <a:buChar char="•"/>
              <a:defRPr sz="1200">
                <a:solidFill>
                  <a:srgbClr val="595959"/>
                </a:solidFill>
              </a:defRPr>
            </a:lvl4pPr>
            <a:lvl5pPr marL="863600" indent="-152400">
              <a:lnSpc>
                <a:spcPct val="120000"/>
              </a:lnSpc>
              <a:spcBef>
                <a:spcPts val="0"/>
              </a:spcBef>
              <a:defRPr sz="1200">
                <a:solidFill>
                  <a:srgbClr val="595959"/>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8225" y="152409"/>
            <a:ext cx="8537823" cy="655639"/>
          </a:xfrm>
        </p:spPr>
        <p:txBody>
          <a:bodyPr>
            <a:noAutofit/>
          </a:bodyPr>
          <a:lstStyle>
            <a:lvl1pPr>
              <a:defRPr sz="2400"/>
            </a:lvl1p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0" name="AutoShape 10"/>
          <p:cNvSpPr>
            <a:spLocks noChangeArrowheads="1"/>
          </p:cNvSpPr>
          <p:nvPr userDrawn="1"/>
        </p:nvSpPr>
        <p:spPr bwMode="auto">
          <a:xfrm>
            <a:off x="65087" y="20640"/>
            <a:ext cx="9123363" cy="6837363"/>
          </a:xfrm>
          <a:prstGeom prst="roundRect">
            <a:avLst>
              <a:gd name="adj" fmla="val 0"/>
            </a:avLst>
          </a:prstGeom>
          <a:solidFill>
            <a:schemeClr val="bg1"/>
          </a:solidFill>
          <a:ln w="28575">
            <a:noFill/>
            <a:round/>
            <a:headEnd/>
            <a:tailEnd/>
          </a:ln>
          <a:effectLst/>
        </p:spPr>
        <p:txBody>
          <a:bodyPr wrap="none" anchor="ctr"/>
          <a:lstStyle/>
          <a:p>
            <a:r>
              <a:rPr lang="en-US" dirty="0">
                <a:latin typeface="Arial" pitchFamily="34" charset="0"/>
                <a:cs typeface="Arial" pitchFamily="34" charset="0"/>
              </a:rPr>
              <a:t>  </a:t>
            </a:r>
          </a:p>
        </p:txBody>
      </p:sp>
    </p:spTree>
    <p:extLst>
      <p:ext uri="{BB962C8B-B14F-4D97-AF65-F5344CB8AC3E}">
        <p14:creationId xmlns:p14="http://schemas.microsoft.com/office/powerpoint/2010/main" val="2250270143"/>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9880" y="152409"/>
            <a:ext cx="8229600" cy="65563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219204"/>
            <a:ext cx="8229600" cy="4906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bwMode="auto">
          <a:xfrm>
            <a:off x="387351" y="823915"/>
            <a:ext cx="8369300" cy="114300"/>
          </a:xfrm>
          <a:prstGeom prst="rect">
            <a:avLst/>
          </a:prstGeom>
          <a:solidFill>
            <a:srgbClr val="0057AC"/>
          </a:solidFill>
          <a:ln w="9525">
            <a:solidFill>
              <a:srgbClr val="FF0000"/>
            </a:solidFill>
            <a:round/>
            <a:headEnd/>
            <a:tailEnd/>
          </a:ln>
        </p:spPr>
        <p:txBody>
          <a:bodyPr wrap="none" anchor="ctr"/>
          <a:lstStyle/>
          <a:p>
            <a:endParaRPr lang="en-US" sz="1200" dirty="0">
              <a:solidFill>
                <a:schemeClr val="bg1"/>
              </a:solidFill>
              <a:latin typeface="Arial" pitchFamily="34" charset="0"/>
              <a:cs typeface="Arial" pitchFamily="34" charset="0"/>
            </a:endParaRPr>
          </a:p>
        </p:txBody>
      </p:sp>
      <p:sp>
        <p:nvSpPr>
          <p:cNvPr id="8" name="Text Box 14"/>
          <p:cNvSpPr txBox="1">
            <a:spLocks noChangeArrowheads="1"/>
          </p:cNvSpPr>
          <p:nvPr/>
        </p:nvSpPr>
        <p:spPr bwMode="auto">
          <a:xfrm>
            <a:off x="0" y="6629411"/>
            <a:ext cx="3581400" cy="203133"/>
          </a:xfrm>
          <a:prstGeom prst="rect">
            <a:avLst/>
          </a:prstGeom>
          <a:noFill/>
          <a:ln w="9525">
            <a:noFill/>
            <a:miter lim="800000"/>
            <a:headEnd/>
            <a:tailEnd/>
          </a:ln>
          <a:effectLst/>
        </p:spPr>
        <p:txBody>
          <a:bodyPr wrap="square">
            <a:spAutoFit/>
          </a:bodyPr>
          <a:lstStyle/>
          <a:p>
            <a:pPr algn="ctr">
              <a:lnSpc>
                <a:spcPct val="90000"/>
              </a:lnSpc>
              <a:spcBef>
                <a:spcPct val="50000"/>
              </a:spcBef>
              <a:defRPr/>
            </a:pPr>
            <a:r>
              <a:rPr lang="en-US" sz="800" dirty="0">
                <a:solidFill>
                  <a:srgbClr val="080808"/>
                </a:solidFill>
                <a:latin typeface="Arial" charset="0"/>
                <a:cs typeface="+mn-cs"/>
              </a:rPr>
              <a:t>Cross Country Home Services, Inc. and HMS Proprietary and Confidential </a:t>
            </a:r>
          </a:p>
        </p:txBody>
      </p:sp>
      <p:pic>
        <p:nvPicPr>
          <p:cNvPr id="12" name="Picture 14" descr="CCHS-New logo.jpg"/>
          <p:cNvPicPr>
            <a:picLocks noChangeAspect="1"/>
          </p:cNvPicPr>
          <p:nvPr/>
        </p:nvPicPr>
        <p:blipFill>
          <a:blip r:embed="rId7" cstate="print"/>
          <a:srcRect/>
          <a:stretch>
            <a:fillRect/>
          </a:stretch>
        </p:blipFill>
        <p:spPr bwMode="auto">
          <a:xfrm>
            <a:off x="7848605" y="6324600"/>
            <a:ext cx="851585" cy="274320"/>
          </a:xfrm>
          <a:prstGeom prst="rect">
            <a:avLst/>
          </a:prstGeom>
          <a:noFill/>
          <a:ln w="9525">
            <a:noFill/>
            <a:miter lim="800000"/>
            <a:headEnd/>
            <a:tailEnd/>
          </a:ln>
        </p:spPr>
      </p:pic>
      <p:sp>
        <p:nvSpPr>
          <p:cNvPr id="10" name="Slide Number Placeholder 10"/>
          <p:cNvSpPr txBox="1">
            <a:spLocks/>
          </p:cNvSpPr>
          <p:nvPr/>
        </p:nvSpPr>
        <p:spPr>
          <a:xfrm>
            <a:off x="8610600" y="6492880"/>
            <a:ext cx="533400" cy="365125"/>
          </a:xfrm>
          <a:prstGeom prst="rect">
            <a:avLst/>
          </a:prstGeom>
        </p:spPr>
        <p:txBody>
          <a:bodyPr vert="horz" lIns="91440" tIns="45720" rIns="91440" bIns="45720" rtlCol="0" anchor="b"/>
          <a:lstStyle>
            <a:lvl1pPr algn="ctr">
              <a:defRPr sz="105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6907397F-4DBC-4815-A1A4-371D86BDE18B}" type="slidenum">
              <a:rPr kumimoji="0" lang="en-US" sz="105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4" r:id="rId5"/>
  </p:sldLayoutIdLst>
  <p:hf hdr="0" ftr="0" dt="0"/>
  <p:txStyles>
    <p:titleStyle>
      <a:lvl1pPr algn="l" defTabSz="914400" rtl="0" eaLnBrk="1" latinLnBrk="0" hangingPunct="1">
        <a:spcBef>
          <a:spcPct val="0"/>
        </a:spcBef>
        <a:buNone/>
        <a:defRPr sz="2000" kern="1200">
          <a:solidFill>
            <a:srgbClr val="595959"/>
          </a:solidFill>
          <a:latin typeface="Calibri" pitchFamily="34" charset="0"/>
          <a:ea typeface="+mj-ea"/>
          <a:cs typeface="Calibri" pitchFamily="34" charset="0"/>
        </a:defRPr>
      </a:lvl1pPr>
    </p:titleStyle>
    <p:bodyStyle>
      <a:lvl1pPr marL="342900" indent="-342900" algn="l" defTabSz="914400" rtl="0" eaLnBrk="1" latinLnBrk="0" hangingPunct="1">
        <a:spcBef>
          <a:spcPts val="1200"/>
        </a:spcBef>
        <a:buFont typeface="Arial" pitchFamily="34" charset="0"/>
        <a:buChar char="•"/>
        <a:defRPr sz="1800" kern="1200">
          <a:solidFill>
            <a:srgbClr val="0057B2"/>
          </a:solidFill>
          <a:latin typeface="Calibri" pitchFamily="34" charset="0"/>
          <a:ea typeface="+mn-ea"/>
          <a:cs typeface="Calibri" pitchFamily="34" charset="0"/>
        </a:defRPr>
      </a:lvl1pPr>
      <a:lvl2pPr marL="742950" indent="-285750" algn="l" defTabSz="914400" rtl="0" eaLnBrk="1" latinLnBrk="0" hangingPunct="1">
        <a:spcBef>
          <a:spcPct val="20000"/>
        </a:spcBef>
        <a:buFont typeface="Arial" pitchFamily="34" charset="0"/>
        <a:buChar char="–"/>
        <a:defRPr sz="1600" kern="1200">
          <a:solidFill>
            <a:srgbClr val="595959"/>
          </a:solidFill>
          <a:latin typeface="Calibri" pitchFamily="34" charset="0"/>
          <a:ea typeface="+mn-ea"/>
          <a:cs typeface="Calibri" pitchFamily="34" charset="0"/>
        </a:defRPr>
      </a:lvl2pPr>
      <a:lvl3pPr marL="1143000" indent="-228600" algn="l" defTabSz="914400" rtl="0" eaLnBrk="1" latinLnBrk="0" hangingPunct="1">
        <a:spcBef>
          <a:spcPct val="20000"/>
        </a:spcBef>
        <a:buFont typeface="Arial" pitchFamily="34" charset="0"/>
        <a:buChar char="•"/>
        <a:defRPr sz="1400" kern="1200">
          <a:solidFill>
            <a:srgbClr val="595959"/>
          </a:solidFill>
          <a:latin typeface="Calibri" pitchFamily="34" charset="0"/>
          <a:ea typeface="+mn-ea"/>
          <a:cs typeface="Calibri" pitchFamily="34" charset="0"/>
        </a:defRPr>
      </a:lvl3pPr>
      <a:lvl4pPr marL="1600200" indent="-228600" algn="l" defTabSz="914400" rtl="0" eaLnBrk="1" latinLnBrk="0" hangingPunct="1">
        <a:spcBef>
          <a:spcPct val="20000"/>
        </a:spcBef>
        <a:buFont typeface="Arial" pitchFamily="34" charset="0"/>
        <a:buChar char="–"/>
        <a:defRPr sz="1200" kern="1200">
          <a:solidFill>
            <a:srgbClr val="595959"/>
          </a:solidFill>
          <a:latin typeface="Calibri" pitchFamily="34" charset="0"/>
          <a:ea typeface="+mn-ea"/>
          <a:cs typeface="Calibri" pitchFamily="34" charset="0"/>
        </a:defRPr>
      </a:lvl4pPr>
      <a:lvl5pPr marL="2057400" indent="-228600" algn="l" defTabSz="914400" rtl="0" eaLnBrk="1" latinLnBrk="0" hangingPunct="1">
        <a:spcBef>
          <a:spcPct val="20000"/>
        </a:spcBef>
        <a:buFont typeface="Arial" pitchFamily="34" charset="0"/>
        <a:buChar char="»"/>
        <a:defRPr sz="1000" kern="1200">
          <a:solidFill>
            <a:srgbClr val="595959"/>
          </a:solidFill>
          <a:latin typeface="Calibri" pitchFamily="34" charset="0"/>
          <a:ea typeface="+mn-ea"/>
          <a:cs typeface="Calibr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idx="4294967295"/>
          </p:nvPr>
        </p:nvSpPr>
        <p:spPr>
          <a:xfrm>
            <a:off x="309880" y="152409"/>
            <a:ext cx="8559800" cy="655639"/>
          </a:xfrm>
        </p:spPr>
        <p:txBody>
          <a:bodyPr/>
          <a:lstStyle/>
          <a:p>
            <a:endParaRPr lang="en-US" dirty="0"/>
          </a:p>
        </p:txBody>
      </p:sp>
      <p:pic>
        <p:nvPicPr>
          <p:cNvPr id="16" name="Content Placeholder 15" descr="happy family.jpg"/>
          <p:cNvPicPr>
            <a:picLocks noGrp="1" noChangeAspect="1"/>
          </p:cNvPicPr>
          <p:nvPr>
            <p:ph idx="1"/>
          </p:nvPr>
        </p:nvPicPr>
        <p:blipFill>
          <a:blip r:embed="rId3" cstate="print"/>
          <a:stretch>
            <a:fillRect/>
          </a:stretch>
        </p:blipFill>
        <p:spPr>
          <a:xfrm>
            <a:off x="3355975" y="2728119"/>
            <a:ext cx="2466975" cy="1847850"/>
          </a:xfrm>
        </p:spPr>
      </p:pic>
      <p:sp>
        <p:nvSpPr>
          <p:cNvPr id="3074" name="Footer Placeholder 3"/>
          <p:cNvSpPr>
            <a:spLocks noGrp="1"/>
          </p:cNvSpPr>
          <p:nvPr>
            <p:ph type="ftr" sz="quarter" idx="4294967295"/>
          </p:nvPr>
        </p:nvSpPr>
        <p:spPr>
          <a:xfrm>
            <a:off x="0" y="6584950"/>
            <a:ext cx="369888" cy="211138"/>
          </a:xfrm>
          <a:prstGeom prst="rect">
            <a:avLst/>
          </a:prstGeom>
          <a:noFill/>
        </p:spPr>
        <p:txBody>
          <a:bodyPr/>
          <a:lstStyle/>
          <a:p>
            <a:fld id="{0D076FE1-95BB-4667-AF74-82FADADE0B08}" type="slidenum">
              <a:rPr lang="en-US" smtClean="0">
                <a:latin typeface="Arial" pitchFamily="34" charset="0"/>
                <a:ea typeface="Osaka"/>
                <a:cs typeface="Osaka"/>
              </a:rPr>
              <a:pPr/>
              <a:t>1</a:t>
            </a:fld>
            <a:endParaRPr lang="en-US" dirty="0">
              <a:latin typeface="Arial" pitchFamily="34" charset="0"/>
              <a:ea typeface="Osaka"/>
              <a:cs typeface="Osaka"/>
            </a:endParaRPr>
          </a:p>
        </p:txBody>
      </p:sp>
      <p:sp>
        <p:nvSpPr>
          <p:cNvPr id="3075" name="AutoShape 10"/>
          <p:cNvSpPr>
            <a:spLocks noChangeArrowheads="1"/>
          </p:cNvSpPr>
          <p:nvPr/>
        </p:nvSpPr>
        <p:spPr bwMode="auto">
          <a:xfrm>
            <a:off x="-6352" y="61013"/>
            <a:ext cx="9150351" cy="6869113"/>
          </a:xfrm>
          <a:prstGeom prst="roundRect">
            <a:avLst>
              <a:gd name="adj" fmla="val 0"/>
            </a:avLst>
          </a:prstGeom>
          <a:solidFill>
            <a:schemeClr val="bg1"/>
          </a:solidFill>
          <a:ln w="28575">
            <a:noFill/>
            <a:round/>
            <a:headEnd/>
            <a:tailEnd/>
          </a:ln>
        </p:spPr>
        <p:txBody>
          <a:bodyPr wrap="none" anchor="ctr"/>
          <a:lstStyle/>
          <a:p>
            <a:r>
              <a:rPr lang="en-US" dirty="0"/>
              <a:t>  </a:t>
            </a:r>
          </a:p>
        </p:txBody>
      </p:sp>
      <p:sp>
        <p:nvSpPr>
          <p:cNvPr id="3080" name="Rectangle 16"/>
          <p:cNvSpPr>
            <a:spLocks noChangeArrowheads="1"/>
          </p:cNvSpPr>
          <p:nvPr/>
        </p:nvSpPr>
        <p:spPr bwMode="auto">
          <a:xfrm>
            <a:off x="528294" y="1757982"/>
            <a:ext cx="8337551" cy="2939266"/>
          </a:xfrm>
          <a:prstGeom prst="rect">
            <a:avLst/>
          </a:prstGeom>
          <a:solidFill>
            <a:schemeClr val="bg1"/>
          </a:solidFill>
          <a:ln w="9525">
            <a:noFill/>
            <a:miter lim="800000"/>
            <a:headEnd/>
            <a:tailEnd/>
          </a:ln>
        </p:spPr>
        <p:txBody>
          <a:bodyPr wrap="square">
            <a:spAutoFit/>
          </a:bodyPr>
          <a:lstStyle/>
          <a:p>
            <a:pPr algn="ctr">
              <a:spcBef>
                <a:spcPts val="1200"/>
              </a:spcBef>
              <a:spcAft>
                <a:spcPts val="1800"/>
              </a:spcAft>
            </a:pPr>
            <a:r>
              <a:rPr lang="en-US" sz="3000" b="1" dirty="0">
                <a:cs typeface="Times New Roman" panose="02020603050405020304" pitchFamily="18" charset="0"/>
              </a:rPr>
              <a:t>Reputation Management Strategy</a:t>
            </a:r>
          </a:p>
          <a:p>
            <a:pPr algn="ctr">
              <a:spcBef>
                <a:spcPts val="1200"/>
              </a:spcBef>
              <a:spcAft>
                <a:spcPts val="1800"/>
              </a:spcAft>
            </a:pPr>
            <a:r>
              <a:rPr lang="en-US" sz="3000" b="1" i="1" dirty="0">
                <a:cs typeface="Times New Roman" panose="02020603050405020304" pitchFamily="18" charset="0"/>
              </a:rPr>
              <a:t>6-month update</a:t>
            </a:r>
          </a:p>
          <a:p>
            <a:pPr>
              <a:spcBef>
                <a:spcPts val="1200"/>
              </a:spcBef>
              <a:spcAft>
                <a:spcPts val="1800"/>
              </a:spcAft>
            </a:pPr>
            <a:endParaRPr lang="en-US" sz="3000" b="1" dirty="0">
              <a:solidFill>
                <a:srgbClr val="0057B2"/>
              </a:solidFill>
              <a:cs typeface="Times New Roman" panose="02020603050405020304" pitchFamily="18" charset="0"/>
            </a:endParaRPr>
          </a:p>
          <a:p>
            <a:pPr>
              <a:spcBef>
                <a:spcPts val="1200"/>
              </a:spcBef>
              <a:spcAft>
                <a:spcPts val="1800"/>
              </a:spcAft>
            </a:pPr>
            <a:r>
              <a:rPr lang="en-US" dirty="0">
                <a:cs typeface="Times New Roman" panose="02020603050405020304" pitchFamily="18" charset="0"/>
              </a:rPr>
              <a:t>Presented by: Communications, Marketing &amp; Operations</a:t>
            </a:r>
            <a:r>
              <a:rPr lang="en-US" sz="2000" dirty="0">
                <a:cs typeface="Times New Roman" panose="02020603050405020304" pitchFamily="18" charset="0"/>
              </a:rPr>
              <a:t>			</a:t>
            </a:r>
            <a:r>
              <a:rPr lang="en-US" dirty="0">
                <a:solidFill>
                  <a:schemeClr val="accent2"/>
                </a:solidFill>
                <a:cs typeface="Times New Roman" panose="02020603050405020304" pitchFamily="18" charset="0"/>
              </a:rPr>
              <a:t>Nov. 30, 2018</a:t>
            </a:r>
          </a:p>
        </p:txBody>
      </p:sp>
      <p:sp>
        <p:nvSpPr>
          <p:cNvPr id="30722" name="AutoShape 2" descr="data:image/jpg;base64,/9j/4AAQSkZJRgABAQAAAQABAAD/2wCEAAkGBhMSEBUUEhQUFRUWGBgaGBgYFxkaFxgZGBwZGBgdGBsXGyceGBolHBgXIC8gIycpLCwsGB4xNTAqNSYrLCkBCQoKDgwOGg8PGjQkHSQtLCk0LC0sLC8pLCwsLywsLCwsLCwsLCwsLCwsLCwsLCwsKSwsLCwsLCwsLCwsLCwsLP/AABEIALgBEgMBIgACEQEDEQH/xAAbAAABBQEBAAAAAAAAAAAAAAAFAAIDBAYBB//EAEUQAAECBAQDBQQHBgQFBQAAAAECEQADEiEEBTFBIlFhBhNxgZEyobHBFEJSYtHh8AcVIzOS8UNygtIWU2OywiRUc5Oi/8QAGwEAAgMBAQEAAAAAAAAAAAAAAwQBAgUABgf/xAAyEQACAgEDAgQEBAYDAAAAAAABAgADEQQSITFBBRMUUSJhgZEycaHRQlKxweHwFTPx/9oADAMBAAIRAxEAPwADJw1QJv6bn4Q1UtiRyiSUsp0Lbxwa+Px3j2AFosJJ+H+k8t8BTA6xoTF/JEgT0KPso41eCOL5AecQdxZ3Hg9/SLmAS0qer7iU/wBa0g+4GK3uDW20/L78S9KneM/n/eVZKjckPzs55lvyh04sTtU1hozam+4+J6QkgC5F/cOp/Dz8erUCQLup3PQA77CzRn3EVNuYfD0jleXXAPPWTTgE4dJZ+8UWCbFkBgS7vxkekDJSCxHEUuSGsQ53cMQIM50f4iUWaWhKdGu1SveYrIFAf6xHCOX3iPgPPk8VVbqPMH4mORz9v0k2WYt2dgMH+8jlSilIJDzGBpZ6epG56eZ5RElTl+Z1Lv77vD8Wpa1OHsAzEBSeK9yeJ3OvW8cpvffTVvDWGKFtZ2W3ngCBuZAoNfHMhlZe6nTSA7lISCTwtq4Z+e0SJy4d7/D4qaQSLWVe1V2cG3MaxMgkaGIyoXJdLgJIPsln2SR7oU1WkaoZT79x9oam8Pw327SaapgyS6VMXIDkah9x4RBTHJCTfiqDkC3I/DZjy3iamNXSAeUD78594heTvIkdMdph9MdCIagcyOmFTEy5JBIIII1BDEeIMJMolyAba208fQ+kROzIaYVMS0wqYmdmR0wqYkphUx07MiphUxLTCpjp2ZHTHKYlpjlMdOzI6YVMSUwqY6TmR0xymJaY5TETsyOmFTElMKmOnZkdMKmCWDyWZMAKRYlnP60EEJvZwSWK1Bb+yAGv1e7QtZqK0OCeYwlLsM44iw+U4UoSVKU5AfXVrwocEj7IhRn+cfcx3yx7TNJlc7RLhsH3igkNuX1akFR9wMNKG1B9DDpcxi4IdiPUEHXoTGgLEbo4P1iJrdeqkfSToypbEgEaWO7+yUjV+nhFuVg1okLSUmpa0JAIZqbglwAxqA8YzfarETaEzEkcJD8KXuQQvSywpKeLW+sFuz8ufOy9ATNEtRmkpUJaGSlIPCAAAEl9Od4834hqLtO5ViNvXp9Z6DRUU3oGUc9OsZMkkEhQuDfR3iXBBpiSzvw3dmUQDFLFdl8cpZV9LClHWpJGgA0DjQCIk5FmaCClUlbX1GvmmFT46zrsYKR9RG/+ERTuBYH6GHswQDOnLVolZAB+sdh4MHPTxigouXJcmLXa6ZizPIw8kLQkcVwP4igCvcPtABWNxiWrwSz4OfgTBqPGvKwpUHAx+IQFng/mjcGxnnoYVpjhRAdWfrT7eFnJ8j/shDtXKHtInJ8vzEPr49WetZ+mDEz4FYOjj9RC0ovqOTc25HzBiSiB0ntNhiEss6sARfm2pN3YHxh4z2ST/NT5hQ/8YvV41pguGBH0lH8G1BOVIP1l6mO0xWTmaDouWf8AUB8YmTigdGPgpJhtfGNGf48fmDFm8I1g/gz9RH0xLhl0rSrWlST6EHe0MC/uq9Ici+xHiIaq1unuO1HBPtFLdHfSNzoQJdRjkBJFDFSSCQhBZ9WfVyxY6NaOnGSmI7uxbQJDMC3iQ9lG/OKlEKiDeSsB5hj8bMSpToTSGFmAve7Cw2ivTE1MKmCAYGBKE5OZDTCpiamFTFpEhphURNTCaIzJ6yGiFRE1Mcpjp0hphUxNTHKY6dIqY5TE1MOlMCCQDEEyRLOAyhRIUtLS2JJO4AJ5izgRdwGVS0tMXxaEDhp2c3U9Iq3vwm0UpmYrUGdhsBYCKirwqUsfO44/KMB0XoMzfy8wkgUhaHHNhuBzbr6Rnc3zVPekPUA1xpcA/P3QApjgELp4einJOYdtazDGIcExPMR2BoSYUD9OPeE84zNDLs0SH7mWrexlH5iBOI7VzkFUuYhCVhwRcEHyU0eg4WSAA5csTbTS0ecS8AmfmykLDpVNUCHawBO3hHh68bmDgce09pYTtUoevvJMjzmqWZWIWgIppBOpGjWB0G+umsa/C4qThMPhlJmhlpm01qNJFftDS9meHn9m2EI9lY8Fnx3eMv8AtLpkzcNIRZMqQkBPJ7wU3+sOCxP5wHk+kAOAOe09CyHMhiZCZoBDkggXYpLN8D5wVw44g+1/S/yjxjsr2mEglC6u7UXcXKTo7OHDN6R6VleLTMlTFypwmCghrukqYBwbiM6zTGuz5R9dStlZ94UQrgvqoE+anPzjLT88mIWU1G3X8/08HDhZwH8ywB3OnmIAz8JLUp1M+7kvHaYVlibBkfKTqPMCAVHB+cnV2hmoLEk9WF7PFmVm8xRUKUmksXA93OKSpaCpyQ/jpvvHEYJllSVkVFyApLFukNbNIfcfeK7tYPY/aWFY5JYLw8pTndANzBJHZrCzEArw0kE8kjn0ijQSQWZgBzgojMykMZZLbg6+6E9QEXHlExyjzGz5olNfYHBH/Bp/yqWPnFWZ+zbCvbvU+Ez/AHCC6c7QNULHpDxnso/bHl+BhfzbR3MY2J7Tzjtf2b+irkpkLmqVNJABI1szUgc40uV4AypSUFRUR7SiSXJ1Z9ByifPcxw/ey5iyXZYRwqLezVZILWYP1MNl5pJVpMT5uPiBHvPAhUtItdhuP5ZniPHGta01IDtH2k1MKmHImJOiknwIiQIj0wcHoZ5sqR1Erd4l2cPyiGYtQmfdpJ6nTQfrQxLjpAat6WuTzbb3xBjpnAmZchmp51WveFbbSM57c8e0cpqBwR34594yZmyAWu/h6x2fiFOky2UHAPre/h8IrqSgpE3uzwKIvZ3YeY/OGS8ZMUUKKUoQSADuSbeup84T9Ux4ZuvIwO0d9InVF6cHJ7y7j8QUp4SHdjzEVUy1LWghXIKPnf4RVx+L4SEqelTEj2iS3W4JYfoxBIxhVNStSVBCAXGoKgwuD47QB9UHs5+UOmlKVcdefz5mikzQpwNix/LnDyzs9+UBZ+KIlBQZIrLBvj8POI5s9KU94mqpRpBJP+Uq/vaGf+RHt05+nyip8N+fXI9+R7mH6I5TDcDiAsFr02Jtct0ixRGkrhhkTLdCjbTIaI4UxPRHKItmVkNMcpiYojhRHZkyAphpTE5RDaY7M6R0q6womccoUU59oT6y9P4VKGnCR1dhaPPOzAqzZ/8AqTD6BUbzEzQtZUSSWceIbX3x532RStWYkoLF5pF25x80Ug+Yw9p9DI2ipTPXaX+G0eR/tMm1ZjM+6yfQCPTcHJnCYmpXC4fiBtHj3arGCZjZyvvqHoW+UR4euCTK+IN0Ek7L5KMTPEoqKQQouA/sh9Hj0TKeyv0VExImFRnGWh6aSACSWYn9CMd+zpafpbkgNLX8hHpk+cn+HxBqlF3DWS3xMTq7XFm0HjEjTVKaw2OcyeaOE+B+HhGNVhQrEE1EKBBFrW67fCNbiMSmhRqGmxEZhUlXeFaVAAnrFfDrFRmLHHEt4hW7qoQZ5lzEylsFC4q3Zhfpr5wHnTl/SUi1NYFm0ffrBP6SXIK001OBqWd/GIpKT3jkpAfRrnxcPGqLKz3HSZZrtB/Ceso4DHKOICKbFRHxb4RvMKohCb7c/wA4ymDSUrdTFzq9h5RqMMQUJL7D9axk+IFSV2zV0AYK2737ycmGKlg6pB8h+Ed/X6vHW/X6EZc0ZjO2XeJxGFTIoSpaloDjh4qBdohxmUZhLTUU4dQHJShF7tKP/XYL/wCX5o6Rqc1V/BV4Q5v2hBjr+8DtzuOf9xPNVT8UNcMg+C2+JhIzScNcKr/SsRusylfw063UjfwihgcKCoC1yNQCNC3jGuKQOn9/3mL6onqP0H7TKYnMVlRSoLCfq3OvmYfIxqkm3eNozXLWD26aiCGZijELlLRLIpqGhU+xZLMNdtxD8j9korZbEhJSQbPcliRYnlC9lz1ngn7mPV1pYoyBz8pSl5gZwEhFRLh+FmuXJbQO9+cSLzDhCU8QSrQA3DF33AcQMViKVqKLudBa96tTd30i1gFqqBVVxAqJNytrj00J6axp6fUMcAkknv8AKZ+ooVckAADt85ZzIgTGSgpK6SdrlPuLQ/DSklSUvxGllfVAA3D/AIXAjmYYZC8Smyr0OVVAMA6tN2aHpwVU1JdSZgsUqPDY6i+4GjjwMaHIsPcZiGR5Q7HElx6kpNKgAhmADNdypX66QPRKCpgSusItTSzkvYG2jD3xLm3CtgKlcIBS5c6MHLOfgIkydc2WCFoUV8KUvc6kO3PqOdo5rA1mD0BnLWVryDyR7zRSJqSzG5DsbHQaj0hsrFJUtSAbp1i7l3ZyetIWpaUVauniYnrakDztEeTdm+GpKUlYdKi4KgXchV2diOfiY0RrgXCdJltosIXPJ9hGURJIwhWWEWpuXrSWKY4od2ASx95ht7xtyp5iiUndhhxLB7NqpcLQTy/OL+U5QmWXXSpXqB6j3wL/AH2lmp+IgXiM0U5pJA8YzC+otBVjiaISms7lGZsMbgMPqEh92/CBGJy5ChYNfW8A5eOmHT3xLPzmbRSw5ONfdAhTevQwhtqbjEtHIj9pPvjsBfpk77SoUHxf/NB7qv5YYx6gJSi+gv0bX4GPOf2c3xxP3Jh9SB84KY3PZRCJliJida2FSeBQuL6A/wCqIJedSh7LDwmoBjxyVbUZR3nq2sLMp9puMTmZSsopPsLVUbA0h+G19Q8eWTclw6lFRmqclzcC5vyjYZdmgmpmupwiTMN1pURVQmxBcab2jI5tj1y01S8TOB2SpSVg8w4084vp0KfCplLmDnLCW8olSsOoqlzHJFJcpIYkH5Rq8ZjEjDyCpaRVUQQzG99WePMpXajEOKphI34UEtuzpjV9vcyXh14eUggtJBJUhBd92IISddIvZSzMM9ZRLlUcdBDCcRLP+KnyI/OKGK7R4RFitSzyCVH/ALrQBR9MUgKCJBSpJX/LlvSzk6W1gBLzAgsWpOoCQfQGzwNNKDnn7f8AkYfVFccfcf5mwm9uZQ/lyif8xYegifBdskrT/FkrA+0hyn0P4wGwfabCy2pkkEb0oJ9TBNHbyVymD/Sn5GKvTjhaz95dL88tYPtDeFzPDzP5cxL/AGVOn3K+UEk41aQwUQByV8jGRR2vC1hEoJUVEAJWkpubagke6I8xzSglU7CKHEUlSZygkqGoBAZ4B6dicEf0/wAQ/qFAyD+395sDnihqpY8kmH/v4/a//IjAjtJI/wCVOHhOf4iJE9oMP9nEjwWg/ERf0nupgfU+xE02aYszMVhJjEiWslZAskOlvgY1E7N8MsMVkeShHmY7QSPtYoeUsw//AIgkf82ePGUn5KiW04YAYPEhbyCTkcz0KvDH/GPmT80wNxSK1LRJnd0pNJRMJ4V62BDMfWMgO0Mn/wBwrzkn5Khk3N5Kik/SA6dP4UweIsYlaWU5BP6yDaD1C/pNVi8VIQpBWtM5c3+GslrMzH7QAU2g2vHcxly5OIWuuiYQKQAVJI2VqQ9iL6G55xkZ2Okr1ny+rJmJe7/ZiSdmKCkMuUNrFQcA/wCSz+Ud5POcmWF2BjA+8dNl1GYS71uNG1vs3nvaC8hfeTgkpQVNSVDQA6XVvrr8bwKk4tSkllIY6srRrXBDPb3wlzFJKVWBDG5FPvsreH6LjUcHpEb6RbyOsM46dxgKYl6bnYWA00tr8IWGUllBM1iGbne3PVmFh1gTi5ypjEkKUxL8JvcA25j4RImabpUj7IChrr010u76Q16xScxb0jAS7h8GqXMkmrhLLKSb7tve4B0juYKVMmBSFhKtbH2GLaA+04B53tFvPpEmtBkuosQSkEnhADgnwOg3MQZbMSjvFqrppHCQQSXAGoqUOK48YGliO2CcCEsRkXcBkzQ9nsOpDLK1KIcJC9iWCiNwCXtyMF8tmdwkplJCQSVFtSTqSTcmBGTZ+mcQildW5CC3R+Vt4NFEb1FGnZAV5nntRfqFch+DJZmYqVreKUwPE5RDSiG660r/AAxR7XfrKqpTxGcOOQi4UQ0oguRBcyr3UcMuLJRCEroYneBO2kyrRCi19HPIwor5iy2xvaD8Lk0pUqXVLQRfVCTdW7G31ReHq7M4Y/4Er/60/KLOFl/wkh24U8uhB9YsyUlQOltdLNbn4eoj5eWY9DPpQCgnIgbFZFJRKnply0IrkkEpDOHvHieIYLUBoCQPAEtHvuLQWm9ZSwPJifiPWPE807PT5UwhaCXJIKeIG5Dhrs4IcjYxq6Fvh+IzM1i/FwJP2ZmoXM7mZLC++MtCVCxQqoMrrrfSCX7SFGbma0pu1KUjwD/OKnY3LFnH4d0LAEwKJKSPZdW46QVxWTzp+PXOAFPe03LFwAB5XF4Zyot5PaLFXNfAl2Qkow6UqsRhl+rJEYKXhFLXSm5Y+4OfcI9dkZFOKxwggIpNwdxs+jCGZjgZRxQNCGEstwj6xI25sRCtFoWwrjrHNRXvrDA8gTynFZRNlh1pYWGoOrtoehh0nKJqg4QSCHdxzbn0jZY+YibNlooTSZsoEcwy7eF4Lrw8uXMKZaQkArAA2A0HqT6xqErv2/LMyfi2bvniYPs5glfS5SSD/NSD0NQBjf5j2TXi0zJKTTTPUoltg4sCbm/PaNJgVoSC4NpbgJYcT2fpa8QSalKNrLU9t3LHT08oxnvLvu6YmylWxNnvMArsKgqKJUxSrsCQkVEXNN9uUCZ/Z2YiaZamDXKj7IHP8o9xm4KXQGSLaBhba3KMJ2owgm4igqpdJPRRDNp4wQalu85tIByJjMVlklI4ZxKuqOH3F4l7OYNsWhKwCGUdAQRSWIexgsrsrMpai76jT3Re7P5MmUolblaA6L8zSsEb6g+sc1w2HmQtJDjiZ/txhkpGHKUpDpXoAHYjVtYAS8KspehTc2Lc9Y9IndnBiVy1KAKJKVEguxKlAJBYc4LzcnmKARLlkvYOGAKQHYNw6j13YxNeo2IBB3U7rTieOrDagjyi/kuC72alNTJJ4rtYe7pGnz7sfOkoC5yErB1TLcqAFipwGB5++LMjslJ+jKxGHmrJCCaVUkWYqSWGtj7oM+oUL+cGlDFsQXj8hKiyKuQADi52bU/jE3/DWIw8v+NQEq1SouUk7nYHpG97MLkIpWCpS1JDb0+7h11MLP8ADmfLmVIARxalyeTcr/CFBe3Qx30q4J7zzjD4ZSrS2u+7a3DdLK1FnvEUgGaFAJIckJpSS49moW1YnU6A8o303s9h0SjMReYkJBJIFiBpbrVd94s9nJKkyUGkOxYJIuemzBgH3Ido0q6txGe4zM22/YCR2OJkZ3ZRakNO7yUxdKQUuQrc6kGzXbwg1kvYkSZaq50xYnJCRdqQVJII5HS8c7X5utOIlsGSUJcHQstQJG/SNVMnolyJKpjsSkMElR+qXYbBn8ovWirZYDyBjEHbYzVVsOCc5xJMDlyZSAhALADUkk9STcmJ6I1knKJCkVIZYIsoFwQdCCC3W3OM/isNSsjlG3TqUb4VGMTBu07r8THMolENKIslEN7uGPMAi2wmViiGmXF04U9PIxdw0ghmZiEuSDuATta2nOBPqFAyOYZNOxODxB8jJ5q/ZTrztEqchnX0Da3/AAgymaUAhJ+0zWax59dtWjqMaEodSgASRCLau09BHl0lY6mA/wBxzOY9T+EKDH7xl/aT6wop6u32/SX9NX7/AKzz3C5ykS0PqbNroyTp1+MEpWYd0tncTAPAqQQWPikJ98ZzFlElRAApUVEJdihW7OfZNoklzQ0tySmaqxe8tZ0/0uw9I8io54nq3bjntDo7Qlc8IAUxE4A1nUS7nTW1lai8Dsv7SKmTlgAClCSlj9eYVEi4IIJSE35nSA/Z/HrXmKQtnT3oIb7hfz/OKxlzUTZk2X3JSlCHrqCuFiGpF2JF+sNhW247xcOu4ntNFlU8VzluSEk2H1eBLgc7l/OB+RTa5aCs8RUsAcwlZHLYN4w7J5ylYaesCWFzFBIZ2dVnW93YDR7ARNlmXzUkd4iShKXahSyXUXVZQFjcvAivwkQy2DdmEc2xTSZhCmI0ZWjkDa+8Zpc88JJH8qWSSbXVMOvpB3tKoCQQAz3PUDlvyjzHEiaQtKFrYilaFMz1LUEp+619dSYNSm45BgLXCpgjrH5bjyvFygW/mpNn2cWc9Y02MwExU0qb/mD2j9bpSz/q8ZjJuyE/EoK5ZlsCQalUkN5aR6XkeWTVSUCcQ4DMkli2jnU2aD6q0qcqflBaSgOCGHHWQz8cEpSHbhS7bdIN5diwqWmlgxA8iCzeYgRneXploKkABQGo+fMdDFfLsUVISxCRZT3JIIdJuehDfdjNB4miybWBh+ZKlrWtakHgDOblzqUgD3+kZLLkypmIlKkpUkplLUrVrKSly+xLtpFvOO3iJbyaFKmM7oNvM7QHyXDr7wzJ1VSkgJALEJDNbZNtTa28OVUPYvA5g7dVWhwSP2noq8QQhQEshhvSAX8CWjPS8tUjGBdIfuyQyizgNqw2KtoNVLXLKaiCUkAhIUwIZwNDGOGazV4paJJ4ZY7talcT2L0sbF7MLWc9Z02lsvfZWOZXU6mumsu54hGdnP8A6hSkmyQkeikkAPzUG9Y02V41fEQkEhgE3DOkAhyX2HWPOM4yqchNaFJpSStQL1EJD28A8aXsjiJqZIXODIWeFbu6WA4txfcxOq0lukIFvGYvpNRVqeU5l3tnmeISmsJlUoTWagTeoE03H2QPOAHZYrQlSQWBcgG9v0/pEPb/ADI1Uy1JWlYTUUlwlIUFMQLCogDyMV+zuZTpkykpSlklj7Lvpr4bQCz/AKsk8RkYW3gTWYNZTVLYB3KdPMB23OnIgRJNmKEtfeFgbtpc7M5bTmbxm897QzkSjK7sImqINSw4FgHS29tXt1ijNzaYZUta5pWpyES6QkJUNVKP12e2z3OjR1dRZQfeWbUqMj2hfEdqTJHcUJYJpWU2KhqytQSObONIp4XtuUCkIYDQ1GznkGEZebMN3Ou/4xFKmB9XjVRNo68zFss3E8ce01+MwM3FvPPFQzIIA4H2UDcam+sa/D45B+iqlez3wLeISoC+mr2jE9le0ncKKJnsKYPrT+R90Q5dnJoo4gy1tSPZuGe+jBn5WgSFkcl+Zd9rrhOJ7ZJ7USE8OhbQfgIH4vPpC7qqDH7BdvwjznKM1UalNdwhIPjxfCNGsgpd/IXJifUgHI4gTVxgy9ic7lA8ImHkWHzirNz5tEE+JA+EDRjgQeHRil0lI9W8IbLzNIaopJJbUO/xN4sdeRwYP0wEKDOlKHEhrapP4xWxGcBxxLHl/teKX7xU5KSFp2Zi0TGa4BoubuQLHwMQmu2mWOnDR5ClaLHW5DeLiGS8GVEitFtn/KIMVKUoAJXQAXLF3+MU5ctaFAVVDm5BHo7wQ+KNjAwJT0aDkmdecdEjzSp/OOwlyASS6rnlChX1r/zwnkV+0s5llSZ6Qsuktu7Hk8DzM4VJSGoFIaoOCfvaHziyrtMDYSz5lx00EUMRjTMKjSRUG3Ojae8ecZio3ebrOvaVCDLx8nFAChfEptQXCJj9Pxiv2nwBRi5iErISmkkB7A3HjaChdUhQ0KVMbD2VsDYj7QBiznI71cuYwJXJS79CQR/VDu84yOsznTsJFgcbKlYFExRKUd+XIubWHofhBbK8z79FaBWH4WuQR01EDMfl9eClS1JBBWskbMHI0iDBZYqWBLQAg62tffQsD5wLI2/OFQHvCHaGYqnjYGm+zORryjBS8NNWlapaDMrUv2bkOCzgCkjiN0hix6Rs8dIUkEaFhdwOrghwCD8ID4SemWAlIAcqLC5cu/S0Qt5ryAOYLUOMgQ52ayNUuSJSlpVWoKIAIIBAKklywLsmzbxsVikQD7K4UplVqd1XvqBsPn5wu02epw8pS1Hw6mAuzWNz1mtSuysZlfPMYilTqFg7e74xlcFjHkJSCykVpP8AlPGg+RKoFKxCpqitT1La3LkB6+8xewmT4oKExGHnKb/pLIPu5QdKtvEZesGvJODJ8Dl/8RSEuDMQFzF/WZwKQdnJHkIP4fDBAFI0trsLRDk2HIxclExCkBcsmlQIIA0BfqD7o1+MyhCvZ4f1749B4b4pTpECsuWPUzyniXhlupYuGwuOBMzOBmJKOKg6uSB5Nf4QRyTswhMn+GyBcgaueZJuYvS8i5ku3IBjz8Is4BVAYkEDQj5wx4j4rWFHpODnk45ivh/hzEn1XI7DPEx2eSVmWuWkcagUeDkAk9GeNN2axNODlyyEqVLKpdxbguFeaVJ9YGdssEukTpLFSXLbKG6T4/GBuS5yFBC0uyyXHIsAp/QCMvxG5PENKlrfjU4P6/1mho9KdJqTWPwMMiH80MpUsy+7QlRUFOlIZbauwF2jPdnUyRMC51LVUAm1N2ST00Bixnebd0sKPsEhOmj2gdluRd7LVMIKqlGkEsln1PMxhihSjA95tkkHCy/+1GSEplTE7EpI5Pfy0MYQGYVhKUuDvyePUZvZ+uUDNWVNdlF0hg2nhA2Rh5afqj0gmltOnqFZ5Ii1mk8192ZlsLkSvamjh5A3PjyinmWBloSVSwltiklweRBMbDF4gbANGRzrL5pCzKQokjRKSrxNtLQ1Tc1j8mUupSpMAQLhce9IJZzrGvyrKDQFJYlYUx2CiRr1sraMNIyuYbBKwRzQr8I1vYnNlJrlTCHBdKTs/tddhaG9Sdqbh2mWjAHmaPCZUpFyLiqyLgnq+h1tHf3pLA4l0l2KVO48dosTselCbm33QG+UVZOcy1aEf1D/AMXjDZw/ODCs6HtBvaDHpKB3a3U+gJ8wrlFTCrBugEkvoC12eNMMZL1dHxiWoEWIbwivmqFxiC6mBMonIlpaldR1G/pBFGPQQ/EPFJ+G8WKQeUcVKB2fygJcE5kjiU1ZqnYEeP8AeIZmbN9YDyH+6La8vSdmiNWWJ5q/qLRIK95U7pU+lzDcLH9IhRZGDH21/wBSoUW3D/RIwY1Mpf6/tD04dfOB87PSwCA6zs7AaHYPvy5RZl4uYqxsPtbeV/08aZuUDJEb80S/hMKokpJ9pKh5s6feBCVJJlSzuFTE+Smmj4mKuCmzAsEkGkuLtodG/WsXp0tITOQNEqRNSelVJ1+6pEStqtnEtuBGY7GJaXIBb651tvFcLSNSIs4zDAS8OGcBJF/P84hMhOrB/LzgJ1Cp2klgJDOnoZidfH5CBuDy9JnhAFkuo8gCXYeNvKDBnJBCQ1SiAlOpJNgAB13jRS+w3dJK5aqpqrrqLD/Kna19dYormzLAQmn8svl4Ln5sZaDwKtuL/CJ8P+z+XjkonYqYpSSKkS5agE33UoOVK6Bm0veJCb0LSxGoNjFzKh3RPdqUgEuw9knwIIeK1OEbJmjchsXCmHsq7NYXDN3MlCSPrM6v6lOYvqDwJONnbLH9IiKR2hNwtJKhqAk1dGCXqB5hobFinpEWqfqeYztQlCJJmK/wwVA7hhdvHSG4TEgSBNPs0gk9CNujQC7b9pZQQiWtKj3gegggs7cQ2DwbytQVhxVTQoMw0I5RJXndBbzt2x2W46XiZVclTkbA79d4bLwLlTjmwI1Gt/OLWAwMmRwSmQD4D4Q3MsRTxC2n9h+tIGcZzLAnpAvaDMJeFTLTMcomOArZLNruRfaMRg8QJeIVLlsqXMVXLIG5IC/JwD5x39o2OmTFy5igEywKUJBdgXIqOlRb3RS7PYldIWzokKCn5BVlp8KSVNzTBDUNm4d4Wu0lgp7TUdqcCvuqlAKukgBtiDvBjJ56BJSGAZI8NHMRdqAVYNRTchJ+EYzIs/xEyWruUCZoqi9TWKqW9q40hZFZxxHCwXrNbmWLMyWZSQ9Wp6fnGcRkFCwFKUxNiJiwB5O0XchxSnUJiVJWSSQrUOdC/LSDmJkVJuIqSQSJbAIyJXwPZmWggqUtTEFiqxbYttG8wOElgDu0pCSLMAIymUza0Uq9pFvEbH5eUaHJXSCCbAuOj6/j6wfTMQ2DE9WoK7h2k37kShfeIJS+raekQZt2ekTnVNlIUsD2wAJg8FC8EpeYoLpcPA3H5yZSXKSQ7W6w/gngzM4njic4LEql1IcgKKdnOtvXwhhzIFkppfYhIS0aTtepEueJktCSicHXbRY1IH3gR5g84yc+SiYqpID72brGe9aqxBGBFm4in5rMB4lkeAT8RBXK82qYcavHp4wDTMRLLOQWuCH9IL4TulC6rnXQdYHcq7ekgEw0ZiyLDn+rRwqmbEWd/lAjMFKl+yXT422/P1h0nO0FLEirx9P14Qn5TEZXmWzC6Fq3I0D+PPrtHVTVA6QHl59LJs4tF9GLCtG8/nFWrZeok5jjiyOfpCiMYoD6vv8AyhRGDIzM7hpqQoqTWokjiMpbukMkOTfr6xLhcXOoJWg1G4cqDh9ksGHWC83EXNKZZd7qSQRsolKaRDUYlYWQNA3UF9aqnYWG5sI2WNZ4IjhAjJUuYQOFOqvrpctqzWeCiphPcKUyTMRMwyw41KXlG3VKR0ivIlJvwpTVqEpDOD5cxDO4FRJuEFwGZviffvCwsqViQJHAEJYpb4KUSWIUpJU44eI2PW7dIBCcq3tFV7Fw9i/tsCRaLIy8EEruCXpO2h26w9SU1mwNybhzfUv1LekVZqTOLCWey+BqzORNUDwpWwJGtJaw1Z3/ALR6qlceV4PHiQtC78KgWG431j0jD4kKSFJLghwekEqcMMCShEszpCVhlJSrxAMcTk0kJagDq5+LxZlgAOdfcIHY/FlVtB13gxUd4UMexkCsJSeFTjZ/nA/9z1KqWSS9howFwReLnf2cHfff9PHcHihsxDwAhQYwLHIxAPajsZ9KVLXUy0O5O4JBY+nvjs3OpeHSmUohJHCkAu5B+qNWLgCNMSdIz83stLE1c2WEhZLkkOXOpBJ4b8oMG4wYuVjsLiTW6rJBHCWK1HhJd9GJWPSLGYTgtQSxsC9NiHd2fw98Z3N5s7DLcioKuopuQR9kkMC3/bBrLZ0xSvZCG1Ki6idQzFmvcmII4kjgzGduckmTJChLv3Rraz2tSG39q25EO/Z20zL1JLcS1fAC8bPG5bL7sob2klxdyS7kkXu8ecdih9GzCfhnPdqqUjlw7eLH3RY81FfbmFpOLQffibDAzCvCKlm6pbyz1p0Pmmk+cY7sjg0iuUlRcEhSgSHDmwbaNTisUMPOUr6kxPFbRSQSk+fs+nKMZ2extMxfUwFM7GIjjkb1B+c02IwglFKkjTVjY/nGhwWITNl2MZibnSQGUG+ENyfMaJrAugmx5HlC2D1hiR0mmwEqmeE2FQIDkgPqNAeo84P4fFkLpZ2GxSfnAbEH2Vp9pJCh4pLtBD97ya6rcXIaCx1319xhqt1UZJmbqsg/KRJwqSVqFSS+8F5mBE2SKr2v1EUBnMgEuSzPZiD4X1inP7YpSGSg9HPr7mg51KDqYgcTK9usEqRShJsounnYEkD1ECMIgqHtD73Cx8o0ObYkYhaTMHsg03uH9rfpFUhJAs1/C4cN8LwjqNQLDxAkDMG4jAA6gNf8z84zeb5aqUXFTE6jl+njUT1FKrJsfJ9vn7jESlhfAXDDobb/AAjqrWQ57QZEC4d1ywErKn2Jt08N/fFBeTTb738/00FpuS0mqWo2e2rl+Xg8OwOLC1FK2SrnzIYN5CGhbgEpIxBCMjXa9rRbSiZLPCou9xzt1tuI0KAHaxQbuzE7m3r74Fz8vCgCCzuHvS+3g9wdNYH55c4aTjEGfvHEG/EX+5+UKCn7uP3/AHxyCeZX7CdzDBlNTbm9/En33i5+6VBVJDk02ANqhYGzOQ3qesUO8KW69AdXa8EZWaqBKnD2JNyx/hjmxehOotszxmjHcxqMlBalEBJSC97i6Q52tZ7C94gmunZnBLkdLNa8WpeZzUhNIQkAnWp2DsOJWxUq+rNcwzEYkrloSQkBBfhSQSSA73+7r1McdnvIlVRBDEnbzdiL/jyiTDyQSEuQ5JKmLBtS3p5mGKngBho4Trvf5PDMQUpD1Fg5111+fxiAfecCBCOATIX7QYEniWplPp5e6CmWS0ylpMtSiBokqJT0tvzgfhsCEoSuaxBAIT9VlBw9tfHSC8rOJYS/C4HTbny2hxRgZbiPCxSuSoh797KUKSALjTeIpkws5sBqPz/WsZ3/AIpdQKUkDqfQ9Q14uzs3QRZYS4DK2POzRcOG7we9ZfxeICA48Gez7ecD8szJKbzDqoxnsyzVRWHIsW03Du8UcTiydXSQdxo3nzHvhd39pVtQF6T0nDYoTFcOm2/Wx0idjSS4vtz5+Meb5Z2jWjhT7AUb2sCHMHEdqgVAKBYpcNdtD52EFFg6GQLlMPZlKTMQQoJNTM5uRrpz6wK7PTlpKkzEgcRAcJAUkOR48nPKFPzKXNlClTPodCDo43HSK+GwKVA1TFF9GI99nghs44l1Uufhh6cKhcgkkvybYX1jF5plgGI/5ZVxJVZgtLliwuaVEEci0azDy1IlBFlJSDrVfiWToTxNSx015CA+Y9o8MF/xkrQpKwpDIXTqLjZxcHpo8XAJHEtuavkiAs8xIXKLagl/LS8ZzsrLBWp4Kdoczw/cKEtRMxRDWV7N3cmxs3XUbQO7LikKUYlUK0nPeEW3zHUwtnmCHdE9DFnKFIThkml1rlhyQGS/2RsXGuvhFHGzzOPdp0LBR5A6/OL0g7J0bXVuno0JMxxtEm52LhUmhwi1LQG2ihNkLCiNN26fhcwPzjOvo0kUHj2/E84yx7c4gqdRCh1HPk0H9K1qZErrLVI2nrNooggvcnbd2H6fwiNSQwva/mzFmgMntbh6bukkdS3OLWEz6TOFIN/QuTb5QmaHXkiZhIMt2ZkjkRc+Ibnt74SykgDfn47X58+bQ4JZ1H2XBd2sNR6fD1iCtU6MdvI+mkUxIkE2aEm7hnFzZwQ79WL+UQqnpJFwRdILuxfnqz/rnOoFQNYHESA+jkOdOunlAbN5BTJCkkuabeA/tbrB60DcSphVWCnKRMUj6reJdwnnc+V0mAWZ4DEMl5StSE8JckNVYDm1vHlCyrtZMlOOoUxfVIUOe7t5bQbR2iVMA4UuErCSKxYpAay3+qguC+t7sXFQ1HLCVgbB5gpFImIN01MkEsCEl1WtZXvu0FZVKipSDwqIqBuGCQBbYjX1ibGZrMLTAmUTYnhcpUWJe4DGkC3LwbI4XMzKbXYeh6dB745qlsG6vr7SZplZgUluAtb2ht5woFKzeS90OedWsKFvIP8ALOzDWINQ1tbxtp4Xt5RMFsAhI3DsQ5J5NYwoUBI7RqTpUXU58XitNmJa5LDmzkai27iFCgaDmCMgGISW04Sopc25P4/jDMUhSlJJLEUqp8CNeT8jzhQoYI2niVhT97rXY6jiO2oZvTbwgccS6eAaCwB18X11b+0KFHfi6yzOTHyQqmpnO3Rw4bkGt5w8rIUq9gH3dw/66vChQL+LEoeJSmYq5CRzdR0SzakXsCPdFggFJJuCnQ8wemj7/HnyFB3AXGJWTl9GJ05OBdz5GHVOwe9gNXsyi/U3jkKBCWE6MRqNNW2tz2vb3Ro8pxPAkKY2pIpfTQk8z84UKLL1j+hY+ZiFCtgEpsGZtmgL2tlqRhyoawoUHqPxTQv4XE8/wuEE1YClBL6kxZn4iXJCgVCx1Fwx3DfCOwo1bF3nBmUjlFyOssZbmuHCTxpcGzv4+fjfVovSs4lBJPeJ8H5Aj3loUKEm0yg8GAFrKeJl+0eZ96KgQzkJSNQBzG14z/eQoUP1KFXEGSScmcJi7lM5pgckPvyOx8oUKLOMqRImzy7Mq6pcyygHYnV9nJ0IpvFteJYKUdiX15h3fWz+m8KFGJZWA3EtJk0algLg9GuOjXYdWgCvtFKYpJIOh1O7P1s8KFBNLQtmczj0j5MmTNC1JCdWAe4+8eQ/tD5OEYmkFuEgOAXCnbS2g6aCOwopaSjFfaRiEMMoKCxspVi13KRz+sC5bYgwEzTIEqBKSHD7MbCzjbw6hoUKBJYyucGd2mZGAUd0/ryjsKFG3uMrmf/Z"/>
          <p:cNvSpPr>
            <a:spLocks noChangeAspect="1" noChangeArrowheads="1"/>
          </p:cNvSpPr>
          <p:nvPr/>
        </p:nvSpPr>
        <p:spPr bwMode="auto">
          <a:xfrm>
            <a:off x="63500" y="-847725"/>
            <a:ext cx="2609851" cy="175260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30724" name="AutoShape 4" descr="data:image/jpg;base64,/9j/4AAQSkZJRgABAQAAAQABAAD/2wCEAAkGBhMSEBUUEhQUFRUWGBgaGBgYFxkaFxgZGBwZGBgdGBsXGyceGBolHBgXIC8gIycpLCwsGB4xNTAqNSYrLCkBCQoKDgwOGg8PGjQkHSQtLCk0LC0sLC8pLCwsLywsLCwsLCwsLCwsLCwsLCwsLCwsKSwsLCwsLCwsLCwsLCwsLP/AABEIALgBEgMBIgACEQEDEQH/xAAbAAABBQEBAAAAAAAAAAAAAAAFAAIDBAYBB//EAEUQAAECBAQDBQQHBgQFBQAAAAECEQADEiEEBTFBIlFhBhNxgZEyobHBFEJSYtHh8AcVIzOS8UNygtIWU2OywiRUc5Oi/8QAGwEAAgMBAQEAAAAAAAAAAAAAAwQBAgUABgf/xAAyEQACAgEDAgQEBAYDAAAAAAABAgADEQQSITFBBRMUUSJhgZEycaHRQlKxweHwFTPx/9oADAMBAAIRAxEAPwADJw1QJv6bn4Q1UtiRyiSUsp0Lbxwa+Px3j2AFosJJ+H+k8t8BTA6xoTF/JEgT0KPso41eCOL5AecQdxZ3Hg9/SLmAS0qer7iU/wBa0g+4GK3uDW20/L78S9KneM/n/eVZKjckPzs55lvyh04sTtU1hozam+4+J6QkgC5F/cOp/Dz8erUCQLup3PQA77CzRn3EVNuYfD0jleXXAPPWTTgE4dJZ+8UWCbFkBgS7vxkekDJSCxHEUuSGsQ53cMQIM50f4iUWaWhKdGu1SveYrIFAf6xHCOX3iPgPPk8VVbqPMH4mORz9v0k2WYt2dgMH+8jlSilIJDzGBpZ6epG56eZ5RElTl+Z1Lv77vD8Wpa1OHsAzEBSeK9yeJ3OvW8cpvffTVvDWGKFtZ2W3ngCBuZAoNfHMhlZe6nTSA7lISCTwtq4Z+e0SJy4d7/D4qaQSLWVe1V2cG3MaxMgkaGIyoXJdLgJIPsln2SR7oU1WkaoZT79x9oam8Pw327SaapgyS6VMXIDkah9x4RBTHJCTfiqDkC3I/DZjy3iamNXSAeUD78594heTvIkdMdph9MdCIagcyOmFTEy5JBIIII1BDEeIMJMolyAba208fQ+kROzIaYVMS0wqYmdmR0wqYkphUx07MiphUxLTCpjp2ZHTHKYlpjlMdOzI6YVMSUwqY6TmR0xymJaY5TETsyOmFTElMKmOnZkdMKmCWDyWZMAKRYlnP60EEJvZwSWK1Bb+yAGv1e7QtZqK0OCeYwlLsM44iw+U4UoSVKU5AfXVrwocEj7IhRn+cfcx3yx7TNJlc7RLhsH3igkNuX1akFR9wMNKG1B9DDpcxi4IdiPUEHXoTGgLEbo4P1iJrdeqkfSToypbEgEaWO7+yUjV+nhFuVg1okLSUmpa0JAIZqbglwAxqA8YzfarETaEzEkcJD8KXuQQvSywpKeLW+sFuz8ufOy9ATNEtRmkpUJaGSlIPCAAAEl9Od4834hqLtO5ViNvXp9Z6DRUU3oGUc9OsZMkkEhQuDfR3iXBBpiSzvw3dmUQDFLFdl8cpZV9LClHWpJGgA0DjQCIk5FmaCClUlbX1GvmmFT46zrsYKR9RG/+ERTuBYH6GHswQDOnLVolZAB+sdh4MHPTxigouXJcmLXa6ZizPIw8kLQkcVwP4igCvcPtABWNxiWrwSz4OfgTBqPGvKwpUHAx+IQFng/mjcGxnnoYVpjhRAdWfrT7eFnJ8j/shDtXKHtInJ8vzEPr49WetZ+mDEz4FYOjj9RC0ovqOTc25HzBiSiB0ntNhiEss6sARfm2pN3YHxh4z2ST/NT5hQ/8YvV41pguGBH0lH8G1BOVIP1l6mO0xWTmaDouWf8AUB8YmTigdGPgpJhtfGNGf48fmDFm8I1g/gz9RH0xLhl0rSrWlST6EHe0MC/uq9Ici+xHiIaq1unuO1HBPtFLdHfSNzoQJdRjkBJFDFSSCQhBZ9WfVyxY6NaOnGSmI7uxbQJDMC3iQ9lG/OKlEKiDeSsB5hj8bMSpToTSGFmAve7Cw2ivTE1MKmCAYGBKE5OZDTCpiamFTFpEhphURNTCaIzJ6yGiFRE1Mcpjp0hphUxNTHKY6dIqY5TE1MOlMCCQDEEyRLOAyhRIUtLS2JJO4AJ5izgRdwGVS0tMXxaEDhp2c3U9Iq3vwm0UpmYrUGdhsBYCKirwqUsfO44/KMB0XoMzfy8wkgUhaHHNhuBzbr6Rnc3zVPekPUA1xpcA/P3QApjgELp4einJOYdtazDGIcExPMR2BoSYUD9OPeE84zNDLs0SH7mWrexlH5iBOI7VzkFUuYhCVhwRcEHyU0eg4WSAA5csTbTS0ecS8AmfmykLDpVNUCHawBO3hHh68bmDgce09pYTtUoevvJMjzmqWZWIWgIppBOpGjWB0G+umsa/C4qThMPhlJmhlpm01qNJFftDS9meHn9m2EI9lY8Fnx3eMv8AtLpkzcNIRZMqQkBPJ7wU3+sOCxP5wHk+kAOAOe09CyHMhiZCZoBDkggXYpLN8D5wVw44g+1/S/yjxjsr2mEglC6u7UXcXKTo7OHDN6R6VleLTMlTFypwmCghrukqYBwbiM6zTGuz5R9dStlZ94UQrgvqoE+anPzjLT88mIWU1G3X8/08HDhZwH8ywB3OnmIAz8JLUp1M+7kvHaYVlibBkfKTqPMCAVHB+cnV2hmoLEk9WF7PFmVm8xRUKUmksXA93OKSpaCpyQ/jpvvHEYJllSVkVFyApLFukNbNIfcfeK7tYPY/aWFY5JYLw8pTndANzBJHZrCzEArw0kE8kjn0ijQSQWZgBzgojMykMZZLbg6+6E9QEXHlExyjzGz5olNfYHBH/Bp/yqWPnFWZ+zbCvbvU+Ez/AHCC6c7QNULHpDxnso/bHl+BhfzbR3MY2J7Tzjtf2b+irkpkLmqVNJABI1szUgc40uV4AypSUFRUR7SiSXJ1Z9ByifPcxw/ey5iyXZYRwqLezVZILWYP1MNl5pJVpMT5uPiBHvPAhUtItdhuP5ZniPHGta01IDtH2k1MKmHImJOiknwIiQIj0wcHoZ5sqR1Erd4l2cPyiGYtQmfdpJ6nTQfrQxLjpAat6WuTzbb3xBjpnAmZchmp51WveFbbSM57c8e0cpqBwR34594yZmyAWu/h6x2fiFOky2UHAPre/h8IrqSgpE3uzwKIvZ3YeY/OGS8ZMUUKKUoQSADuSbeup84T9Ux4ZuvIwO0d9InVF6cHJ7y7j8QUp4SHdjzEVUy1LWghXIKPnf4RVx+L4SEqelTEj2iS3W4JYfoxBIxhVNStSVBCAXGoKgwuD47QB9UHs5+UOmlKVcdefz5mikzQpwNix/LnDyzs9+UBZ+KIlBQZIrLBvj8POI5s9KU94mqpRpBJP+Uq/vaGf+RHt05+nyip8N+fXI9+R7mH6I5TDcDiAsFr02Jtct0ixRGkrhhkTLdCjbTIaI4UxPRHKItmVkNMcpiYojhRHZkyAphpTE5RDaY7M6R0q6womccoUU59oT6y9P4VKGnCR1dhaPPOzAqzZ/8AqTD6BUbzEzQtZUSSWceIbX3x532RStWYkoLF5pF25x80Ug+Yw9p9DI2ipTPXaX+G0eR/tMm1ZjM+6yfQCPTcHJnCYmpXC4fiBtHj3arGCZjZyvvqHoW+UR4euCTK+IN0Ek7L5KMTPEoqKQQouA/sh9Hj0TKeyv0VExImFRnGWh6aSACSWYn9CMd+zpafpbkgNLX8hHpk+cn+HxBqlF3DWS3xMTq7XFm0HjEjTVKaw2OcyeaOE+B+HhGNVhQrEE1EKBBFrW67fCNbiMSmhRqGmxEZhUlXeFaVAAnrFfDrFRmLHHEt4hW7qoQZ5lzEylsFC4q3Zhfpr5wHnTl/SUi1NYFm0ffrBP6SXIK001OBqWd/GIpKT3jkpAfRrnxcPGqLKz3HSZZrtB/Ceso4DHKOICKbFRHxb4RvMKohCb7c/wA4ymDSUrdTFzq9h5RqMMQUJL7D9axk+IFSV2zV0AYK2737ycmGKlg6pB8h+Ed/X6vHW/X6EZc0ZjO2XeJxGFTIoSpaloDjh4qBdohxmUZhLTUU4dQHJShF7tKP/XYL/wCX5o6Rqc1V/BV4Q5v2hBjr+8DtzuOf9xPNVT8UNcMg+C2+JhIzScNcKr/SsRusylfw063UjfwihgcKCoC1yNQCNC3jGuKQOn9/3mL6onqP0H7TKYnMVlRSoLCfq3OvmYfIxqkm3eNozXLWD26aiCGZijELlLRLIpqGhU+xZLMNdtxD8j9korZbEhJSQbPcliRYnlC9lz1ngn7mPV1pYoyBz8pSl5gZwEhFRLh+FmuXJbQO9+cSLzDhCU8QSrQA3DF33AcQMViKVqKLudBa96tTd30i1gFqqBVVxAqJNytrj00J6axp6fUMcAkknv8AKZ+ooVckAADt85ZzIgTGSgpK6SdrlPuLQ/DSklSUvxGllfVAA3D/AIXAjmYYZC8Smyr0OVVAMA6tN2aHpwVU1JdSZgsUqPDY6i+4GjjwMaHIsPcZiGR5Q7HElx6kpNKgAhmADNdypX66QPRKCpgSusItTSzkvYG2jD3xLm3CtgKlcIBS5c6MHLOfgIkydc2WCFoUV8KUvc6kO3PqOdo5rA1mD0BnLWVryDyR7zRSJqSzG5DsbHQaj0hsrFJUtSAbp1i7l3ZyetIWpaUVauniYnrakDztEeTdm+GpKUlYdKi4KgXchV2diOfiY0RrgXCdJltosIXPJ9hGURJIwhWWEWpuXrSWKY4od2ASx95ht7xtyp5iiUndhhxLB7NqpcLQTy/OL+U5QmWXXSpXqB6j3wL/AH2lmp+IgXiM0U5pJA8YzC+otBVjiaISms7lGZsMbgMPqEh92/CBGJy5ChYNfW8A5eOmHT3xLPzmbRSw5ONfdAhTevQwhtqbjEtHIj9pPvjsBfpk77SoUHxf/NB7qv5YYx6gJSi+gv0bX4GPOf2c3xxP3Jh9SB84KY3PZRCJliJida2FSeBQuL6A/wCqIJedSh7LDwmoBjxyVbUZR3nq2sLMp9puMTmZSsopPsLVUbA0h+G19Q8eWTclw6lFRmqclzcC5vyjYZdmgmpmupwiTMN1pURVQmxBcab2jI5tj1y01S8TOB2SpSVg8w4084vp0KfCplLmDnLCW8olSsOoqlzHJFJcpIYkH5Rq8ZjEjDyCpaRVUQQzG99WePMpXajEOKphI34UEtuzpjV9vcyXh14eUggtJBJUhBd92IISddIvZSzMM9ZRLlUcdBDCcRLP+KnyI/OKGK7R4RFitSzyCVH/ALrQBR9MUgKCJBSpJX/LlvSzk6W1gBLzAgsWpOoCQfQGzwNNKDnn7f8AkYfVFccfcf5mwm9uZQ/lyif8xYegifBdskrT/FkrA+0hyn0P4wGwfabCy2pkkEb0oJ9TBNHbyVymD/Sn5GKvTjhaz95dL88tYPtDeFzPDzP5cxL/AGVOn3K+UEk41aQwUQByV8jGRR2vC1hEoJUVEAJWkpubagke6I8xzSglU7CKHEUlSZygkqGoBAZ4B6dicEf0/wAQ/qFAyD+395sDnihqpY8kmH/v4/a//IjAjtJI/wCVOHhOf4iJE9oMP9nEjwWg/ERf0nupgfU+xE02aYszMVhJjEiWslZAskOlvgY1E7N8MsMVkeShHmY7QSPtYoeUsw//AIgkf82ePGUn5KiW04YAYPEhbyCTkcz0KvDH/GPmT80wNxSK1LRJnd0pNJRMJ4V62BDMfWMgO0Mn/wBwrzkn5Khk3N5Kik/SA6dP4UweIsYlaWU5BP6yDaD1C/pNVi8VIQpBWtM5c3+GslrMzH7QAU2g2vHcxly5OIWuuiYQKQAVJI2VqQ9iL6G55xkZ2Okr1ny+rJmJe7/ZiSdmKCkMuUNrFQcA/wCSz+Ud5POcmWF2BjA+8dNl1GYS71uNG1vs3nvaC8hfeTgkpQVNSVDQA6XVvrr8bwKk4tSkllIY6srRrXBDPb3wlzFJKVWBDG5FPvsreH6LjUcHpEb6RbyOsM46dxgKYl6bnYWA00tr8IWGUllBM1iGbne3PVmFh1gTi5ypjEkKUxL8JvcA25j4RImabpUj7IChrr010u76Q16xScxb0jAS7h8GqXMkmrhLLKSb7tve4B0juYKVMmBSFhKtbH2GLaA+04B53tFvPpEmtBkuosQSkEnhADgnwOg3MQZbMSjvFqrppHCQQSXAGoqUOK48YGliO2CcCEsRkXcBkzQ9nsOpDLK1KIcJC9iWCiNwCXtyMF8tmdwkplJCQSVFtSTqSTcmBGTZ+mcQildW5CC3R+Vt4NFEb1FGnZAV5nntRfqFch+DJZmYqVreKUwPE5RDSiG660r/AAxR7XfrKqpTxGcOOQi4UQ0oguRBcyr3UcMuLJRCEroYneBO2kyrRCi19HPIwor5iy2xvaD8Lk0pUqXVLQRfVCTdW7G31ReHq7M4Y/4Er/60/KLOFl/wkh24U8uhB9YsyUlQOltdLNbn4eoj5eWY9DPpQCgnIgbFZFJRKnply0IrkkEpDOHvHieIYLUBoCQPAEtHvuLQWm9ZSwPJifiPWPE807PT5UwhaCXJIKeIG5Dhrs4IcjYxq6Fvh+IzM1i/FwJP2ZmoXM7mZLC++MtCVCxQqoMrrrfSCX7SFGbma0pu1KUjwD/OKnY3LFnH4d0LAEwKJKSPZdW46QVxWTzp+PXOAFPe03LFwAB5XF4Zyot5PaLFXNfAl2Qkow6UqsRhl+rJEYKXhFLXSm5Y+4OfcI9dkZFOKxwggIpNwdxs+jCGZjgZRxQNCGEstwj6xI25sRCtFoWwrjrHNRXvrDA8gTynFZRNlh1pYWGoOrtoehh0nKJqg4QSCHdxzbn0jZY+YibNlooTSZsoEcwy7eF4Lrw8uXMKZaQkArAA2A0HqT6xqErv2/LMyfi2bvniYPs5glfS5SSD/NSD0NQBjf5j2TXi0zJKTTTPUoltg4sCbm/PaNJgVoSC4NpbgJYcT2fpa8QSalKNrLU9t3LHT08oxnvLvu6YmylWxNnvMArsKgqKJUxSrsCQkVEXNN9uUCZ/Z2YiaZamDXKj7IHP8o9xm4KXQGSLaBhba3KMJ2owgm4igqpdJPRRDNp4wQalu85tIByJjMVlklI4ZxKuqOH3F4l7OYNsWhKwCGUdAQRSWIexgsrsrMpai76jT3Re7P5MmUolblaA6L8zSsEb6g+sc1w2HmQtJDjiZ/txhkpGHKUpDpXoAHYjVtYAS8KspehTc2Lc9Y9IndnBiVy1KAKJKVEguxKlAJBYc4LzcnmKARLlkvYOGAKQHYNw6j13YxNeo2IBB3U7rTieOrDagjyi/kuC72alNTJJ4rtYe7pGnz7sfOkoC5yErB1TLcqAFipwGB5++LMjslJ+jKxGHmrJCCaVUkWYqSWGtj7oM+oUL+cGlDFsQXj8hKiyKuQADi52bU/jE3/DWIw8v+NQEq1SouUk7nYHpG97MLkIpWCpS1JDb0+7h11MLP8ADmfLmVIARxalyeTcr/CFBe3Qx30q4J7zzjD4ZSrS2u+7a3DdLK1FnvEUgGaFAJIckJpSS49moW1YnU6A8o303s9h0SjMReYkJBJIFiBpbrVd94s9nJKkyUGkOxYJIuemzBgH3Ido0q6txGe4zM22/YCR2OJkZ3ZRakNO7yUxdKQUuQrc6kGzXbwg1kvYkSZaq50xYnJCRdqQVJII5HS8c7X5utOIlsGSUJcHQstQJG/SNVMnolyJKpjsSkMElR+qXYbBn8ovWirZYDyBjEHbYzVVsOCc5xJMDlyZSAhALADUkk9STcmJ6I1knKJCkVIZYIsoFwQdCCC3W3OM/isNSsjlG3TqUb4VGMTBu07r8THMolENKIslEN7uGPMAi2wmViiGmXF04U9PIxdw0ghmZiEuSDuATta2nOBPqFAyOYZNOxODxB8jJ5q/ZTrztEqchnX0Da3/AAgymaUAhJ+0zWax59dtWjqMaEodSgASRCLau09BHl0lY6mA/wBxzOY9T+EKDH7xl/aT6wop6u32/SX9NX7/AKzz3C5ykS0PqbNroyTp1+MEpWYd0tncTAPAqQQWPikJ98ZzFlElRAApUVEJdihW7OfZNoklzQ0tySmaqxe8tZ0/0uw9I8io54nq3bjntDo7Qlc8IAUxE4A1nUS7nTW1lai8Dsv7SKmTlgAClCSlj9eYVEi4IIJSE35nSA/Z/HrXmKQtnT3oIb7hfz/OKxlzUTZk2X3JSlCHrqCuFiGpF2JF+sNhW247xcOu4ntNFlU8VzluSEk2H1eBLgc7l/OB+RTa5aCs8RUsAcwlZHLYN4w7J5ylYaesCWFzFBIZ2dVnW93YDR7ARNlmXzUkd4iShKXahSyXUXVZQFjcvAivwkQy2DdmEc2xTSZhCmI0ZWjkDa+8Zpc88JJH8qWSSbXVMOvpB3tKoCQQAz3PUDlvyjzHEiaQtKFrYilaFMz1LUEp+619dSYNSm45BgLXCpgjrH5bjyvFygW/mpNn2cWc9Y02MwExU0qb/mD2j9bpSz/q8ZjJuyE/EoK5ZlsCQalUkN5aR6XkeWTVSUCcQ4DMkli2jnU2aD6q0qcqflBaSgOCGHHWQz8cEpSHbhS7bdIN5diwqWmlgxA8iCzeYgRneXploKkABQGo+fMdDFfLsUVISxCRZT3JIIdJuehDfdjNB4miybWBh+ZKlrWtakHgDOblzqUgD3+kZLLkypmIlKkpUkplLUrVrKSly+xLtpFvOO3iJbyaFKmM7oNvM7QHyXDr7wzJ1VSkgJALEJDNbZNtTa28OVUPYvA5g7dVWhwSP2noq8QQhQEshhvSAX8CWjPS8tUjGBdIfuyQyizgNqw2KtoNVLXLKaiCUkAhIUwIZwNDGOGazV4paJJ4ZY7talcT2L0sbF7MLWc9Z02lsvfZWOZXU6mumsu54hGdnP8A6hSkmyQkeikkAPzUG9Y02V41fEQkEhgE3DOkAhyX2HWPOM4yqchNaFJpSStQL1EJD28A8aXsjiJqZIXODIWeFbu6WA4txfcxOq0lukIFvGYvpNRVqeU5l3tnmeISmsJlUoTWagTeoE03H2QPOAHZYrQlSQWBcgG9v0/pEPb/ADI1Uy1JWlYTUUlwlIUFMQLCogDyMV+zuZTpkykpSlklj7Lvpr4bQCz/AKsk8RkYW3gTWYNZTVLYB3KdPMB23OnIgRJNmKEtfeFgbtpc7M5bTmbxm897QzkSjK7sImqINSw4FgHS29tXt1ijNzaYZUta5pWpyES6QkJUNVKP12e2z3OjR1dRZQfeWbUqMj2hfEdqTJHcUJYJpWU2KhqytQSObONIp4XtuUCkIYDQ1GznkGEZebMN3Ou/4xFKmB9XjVRNo68zFss3E8ce01+MwM3FvPPFQzIIA4H2UDcam+sa/D45B+iqlez3wLeISoC+mr2jE9le0ncKKJnsKYPrT+R90Q5dnJoo4gy1tSPZuGe+jBn5WgSFkcl+Zd9rrhOJ7ZJ7USE8OhbQfgIH4vPpC7qqDH7BdvwjznKM1UalNdwhIPjxfCNGsgpd/IXJifUgHI4gTVxgy9ic7lA8ImHkWHzirNz5tEE+JA+EDRjgQeHRil0lI9W8IbLzNIaopJJbUO/xN4sdeRwYP0wEKDOlKHEhrapP4xWxGcBxxLHl/teKX7xU5KSFp2Zi0TGa4BoubuQLHwMQmu2mWOnDR5ClaLHW5DeLiGS8GVEitFtn/KIMVKUoAJXQAXLF3+MU5ctaFAVVDm5BHo7wQ+KNjAwJT0aDkmdecdEjzSp/OOwlyASS6rnlChX1r/zwnkV+0s5llSZ6Qsuktu7Hk8DzM4VJSGoFIaoOCfvaHziyrtMDYSz5lx00EUMRjTMKjSRUG3Ojae8ecZio3ebrOvaVCDLx8nFAChfEptQXCJj9Pxiv2nwBRi5iErISmkkB7A3HjaChdUhQ0KVMbD2VsDYj7QBiznI71cuYwJXJS79CQR/VDu84yOsznTsJFgcbKlYFExRKUd+XIubWHofhBbK8z79FaBWH4WuQR01EDMfl9eClS1JBBWskbMHI0iDBZYqWBLQAg62tffQsD5wLI2/OFQHvCHaGYqnjYGm+zORryjBS8NNWlapaDMrUv2bkOCzgCkjiN0hix6Rs8dIUkEaFhdwOrghwCD8ID4SemWAlIAcqLC5cu/S0Qt5ryAOYLUOMgQ52ayNUuSJSlpVWoKIAIIBAKklywLsmzbxsVikQD7K4UplVqd1XvqBsPn5wu02epw8pS1Hw6mAuzWNz1mtSuysZlfPMYilTqFg7e74xlcFjHkJSCykVpP8AlPGg+RKoFKxCpqitT1La3LkB6+8xewmT4oKExGHnKb/pLIPu5QdKtvEZesGvJODJ8Dl/8RSEuDMQFzF/WZwKQdnJHkIP4fDBAFI0trsLRDk2HIxclExCkBcsmlQIIA0BfqD7o1+MyhCvZ4f1749B4b4pTpECsuWPUzyniXhlupYuGwuOBMzOBmJKOKg6uSB5Nf4QRyTswhMn+GyBcgaueZJuYvS8i5ku3IBjz8Is4BVAYkEDQj5wx4j4rWFHpODnk45ivh/hzEn1XI7DPEx2eSVmWuWkcagUeDkAk9GeNN2axNODlyyEqVLKpdxbguFeaVJ9YGdssEukTpLFSXLbKG6T4/GBuS5yFBC0uyyXHIsAp/QCMvxG5PENKlrfjU4P6/1mho9KdJqTWPwMMiH80MpUsy+7QlRUFOlIZbauwF2jPdnUyRMC51LVUAm1N2ST00Bixnebd0sKPsEhOmj2gdluRd7LVMIKqlGkEsln1PMxhihSjA95tkkHCy/+1GSEplTE7EpI5Pfy0MYQGYVhKUuDvyePUZvZ+uUDNWVNdlF0hg2nhA2Rh5afqj0gmltOnqFZ5Ii1mk8192ZlsLkSvamjh5A3PjyinmWBloSVSwltiklweRBMbDF4gbANGRzrL5pCzKQokjRKSrxNtLQ1Tc1j8mUupSpMAQLhce9IJZzrGvyrKDQFJYlYUx2CiRr1sraMNIyuYbBKwRzQr8I1vYnNlJrlTCHBdKTs/tddhaG9Sdqbh2mWjAHmaPCZUpFyLiqyLgnq+h1tHf3pLA4l0l2KVO48dosTselCbm33QG+UVZOcy1aEf1D/AMXjDZw/ODCs6HtBvaDHpKB3a3U+gJ8wrlFTCrBugEkvoC12eNMMZL1dHxiWoEWIbwivmqFxiC6mBMonIlpaldR1G/pBFGPQQ/EPFJ+G8WKQeUcVKB2fygJcE5kjiU1ZqnYEeP8AeIZmbN9YDyH+6La8vSdmiNWWJ5q/qLRIK95U7pU+lzDcLH9IhRZGDH21/wBSoUW3D/RIwY1Mpf6/tD04dfOB87PSwCA6zs7AaHYPvy5RZl4uYqxsPtbeV/08aZuUDJEb80S/hMKokpJ9pKh5s6feBCVJJlSzuFTE+Smmj4mKuCmzAsEkGkuLtodG/WsXp0tITOQNEqRNSelVJ1+6pEStqtnEtuBGY7GJaXIBb651tvFcLSNSIs4zDAS8OGcBJF/P84hMhOrB/LzgJ1Cp2klgJDOnoZidfH5CBuDy9JnhAFkuo8gCXYeNvKDBnJBCQ1SiAlOpJNgAB13jRS+w3dJK5aqpqrrqLD/Kna19dYormzLAQmn8svl4Ln5sZaDwKtuL/CJ8P+z+XjkonYqYpSSKkS5agE33UoOVK6Bm0veJCb0LSxGoNjFzKh3RPdqUgEuw9knwIIeK1OEbJmjchsXCmHsq7NYXDN3MlCSPrM6v6lOYvqDwJONnbLH9IiKR2hNwtJKhqAk1dGCXqB5hobFinpEWqfqeYztQlCJJmK/wwVA7hhdvHSG4TEgSBNPs0gk9CNujQC7b9pZQQiWtKj3gegggs7cQ2DwbytQVhxVTQoMw0I5RJXndBbzt2x2W46XiZVclTkbA79d4bLwLlTjmwI1Gt/OLWAwMmRwSmQD4D4Q3MsRTxC2n9h+tIGcZzLAnpAvaDMJeFTLTMcomOArZLNruRfaMRg8QJeIVLlsqXMVXLIG5IC/JwD5x39o2OmTFy5igEywKUJBdgXIqOlRb3RS7PYldIWzokKCn5BVlp8KSVNzTBDUNm4d4Wu0lgp7TUdqcCvuqlAKukgBtiDvBjJ56BJSGAZI8NHMRdqAVYNRTchJ+EYzIs/xEyWruUCZoqi9TWKqW9q40hZFZxxHCwXrNbmWLMyWZSQ9Wp6fnGcRkFCwFKUxNiJiwB5O0XchxSnUJiVJWSSQrUOdC/LSDmJkVJuIqSQSJbAIyJXwPZmWggqUtTEFiqxbYttG8wOElgDu0pCSLMAIymUza0Uq9pFvEbH5eUaHJXSCCbAuOj6/j6wfTMQ2DE9WoK7h2k37kShfeIJS+raekQZt2ekTnVNlIUsD2wAJg8FC8EpeYoLpcPA3H5yZSXKSQ7W6w/gngzM4njic4LEql1IcgKKdnOtvXwhhzIFkppfYhIS0aTtepEueJktCSicHXbRY1IH3gR5g84yc+SiYqpID72brGe9aqxBGBFm4in5rMB4lkeAT8RBXK82qYcavHp4wDTMRLLOQWuCH9IL4TulC6rnXQdYHcq7ekgEw0ZiyLDn+rRwqmbEWd/lAjMFKl+yXT422/P1h0nO0FLEirx9P14Qn5TEZXmWzC6Fq3I0D+PPrtHVTVA6QHl59LJs4tF9GLCtG8/nFWrZeok5jjiyOfpCiMYoD6vv8AyhRGDIzM7hpqQoqTWokjiMpbukMkOTfr6xLhcXOoJWg1G4cqDh9ksGHWC83EXNKZZd7qSQRsolKaRDUYlYWQNA3UF9aqnYWG5sI2WNZ4IjhAjJUuYQOFOqvrpctqzWeCiphPcKUyTMRMwyw41KXlG3VKR0ivIlJvwpTVqEpDOD5cxDO4FRJuEFwGZviffvCwsqViQJHAEJYpb4KUSWIUpJU44eI2PW7dIBCcq3tFV7Fw9i/tsCRaLIy8EEruCXpO2h26w9SU1mwNybhzfUv1LekVZqTOLCWey+BqzORNUDwpWwJGtJaw1Z3/ALR6qlceV4PHiQtC78KgWG431j0jD4kKSFJLghwekEqcMMCShEszpCVhlJSrxAMcTk0kJagDq5+LxZlgAOdfcIHY/FlVtB13gxUd4UMexkCsJSeFTjZ/nA/9z1KqWSS9howFwReLnf2cHfff9PHcHihsxDwAhQYwLHIxAPajsZ9KVLXUy0O5O4JBY+nvjs3OpeHSmUohJHCkAu5B+qNWLgCNMSdIz83stLE1c2WEhZLkkOXOpBJ4b8oMG4wYuVjsLiTW6rJBHCWK1HhJd9GJWPSLGYTgtQSxsC9NiHd2fw98Z3N5s7DLcioKuopuQR9kkMC3/bBrLZ0xSvZCG1Ki6idQzFmvcmII4kjgzGduckmTJChLv3Rraz2tSG39q25EO/Z20zL1JLcS1fAC8bPG5bL7sob2klxdyS7kkXu8ecdih9GzCfhnPdqqUjlw7eLH3RY81FfbmFpOLQffibDAzCvCKlm6pbyz1p0Pmmk+cY7sjg0iuUlRcEhSgSHDmwbaNTisUMPOUr6kxPFbRSQSk+fs+nKMZ2extMxfUwFM7GIjjkb1B+c02IwglFKkjTVjY/nGhwWITNl2MZibnSQGUG+ENyfMaJrAugmx5HlC2D1hiR0mmwEqmeE2FQIDkgPqNAeo84P4fFkLpZ2GxSfnAbEH2Vp9pJCh4pLtBD97ya6rcXIaCx1319xhqt1UZJmbqsg/KRJwqSVqFSS+8F5mBE2SKr2v1EUBnMgEuSzPZiD4X1inP7YpSGSg9HPr7mg51KDqYgcTK9usEqRShJsounnYEkD1ECMIgqHtD73Cx8o0ObYkYhaTMHsg03uH9rfpFUhJAs1/C4cN8LwjqNQLDxAkDMG4jAA6gNf8z84zeb5aqUXFTE6jl+njUT1FKrJsfJ9vn7jESlhfAXDDobb/AAjqrWQ57QZEC4d1ywErKn2Jt08N/fFBeTTb738/00FpuS0mqWo2e2rl+Xg8OwOLC1FK2SrnzIYN5CGhbgEpIxBCMjXa9rRbSiZLPCou9xzt1tuI0KAHaxQbuzE7m3r74Fz8vCgCCzuHvS+3g9wdNYH55c4aTjEGfvHEG/EX+5+UKCn7uP3/AHxyCeZX7CdzDBlNTbm9/En33i5+6VBVJDk02ANqhYGzOQ3qesUO8KW69AdXa8EZWaqBKnD2JNyx/hjmxehOotszxmjHcxqMlBalEBJSC97i6Q52tZ7C94gmunZnBLkdLNa8WpeZzUhNIQkAnWp2DsOJWxUq+rNcwzEYkrloSQkBBfhSQSSA73+7r1McdnvIlVRBDEnbzdiL/jyiTDyQSEuQ5JKmLBtS3p5mGKngBho4Trvf5PDMQUpD1Fg5111+fxiAfecCBCOATIX7QYEniWplPp5e6CmWS0ylpMtSiBokqJT0tvzgfhsCEoSuaxBAIT9VlBw9tfHSC8rOJYS/C4HTbny2hxRgZbiPCxSuSoh797KUKSALjTeIpkws5sBqPz/WsZ3/AIpdQKUkDqfQ9Q14uzs3QRZYS4DK2POzRcOG7we9ZfxeICA48Gez7ecD8szJKbzDqoxnsyzVRWHIsW03Du8UcTiydXSQdxo3nzHvhd39pVtQF6T0nDYoTFcOm2/Wx0idjSS4vtz5+Meb5Z2jWjhT7AUb2sCHMHEdqgVAKBYpcNdtD52EFFg6GQLlMPZlKTMQQoJNTM5uRrpz6wK7PTlpKkzEgcRAcJAUkOR48nPKFPzKXNlClTPodCDo43HSK+GwKVA1TFF9GI99nghs44l1Uufhh6cKhcgkkvybYX1jF5plgGI/5ZVxJVZgtLliwuaVEEci0azDy1IlBFlJSDrVfiWToTxNSx015CA+Y9o8MF/xkrQpKwpDIXTqLjZxcHpo8XAJHEtuavkiAs8xIXKLagl/LS8ZzsrLBWp4Kdoczw/cKEtRMxRDWV7N3cmxs3XUbQO7LikKUYlUK0nPeEW3zHUwtnmCHdE9DFnKFIThkml1rlhyQGS/2RsXGuvhFHGzzOPdp0LBR5A6/OL0g7J0bXVuno0JMxxtEm52LhUmhwi1LQG2ihNkLCiNN26fhcwPzjOvo0kUHj2/E84yx7c4gqdRCh1HPk0H9K1qZErrLVI2nrNooggvcnbd2H6fwiNSQwva/mzFmgMntbh6bukkdS3OLWEz6TOFIN/QuTb5QmaHXkiZhIMt2ZkjkRc+Ibnt74SykgDfn47X58+bQ4JZ1H2XBd2sNR6fD1iCtU6MdvI+mkUxIkE2aEm7hnFzZwQ79WL+UQqnpJFwRdILuxfnqz/rnOoFQNYHESA+jkOdOunlAbN5BTJCkkuabeA/tbrB60DcSphVWCnKRMUj6reJdwnnc+V0mAWZ4DEMl5StSE8JckNVYDm1vHlCyrtZMlOOoUxfVIUOe7t5bQbR2iVMA4UuErCSKxYpAay3+qguC+t7sXFQ1HLCVgbB5gpFImIN01MkEsCEl1WtZXvu0FZVKipSDwqIqBuGCQBbYjX1ibGZrMLTAmUTYnhcpUWJe4DGkC3LwbI4XMzKbXYeh6dB745qlsG6vr7SZplZgUluAtb2ht5woFKzeS90OedWsKFvIP8ALOzDWINQ1tbxtp4Xt5RMFsAhI3DsQ5J5NYwoUBI7RqTpUXU58XitNmJa5LDmzkai27iFCgaDmCMgGISW04Sopc25P4/jDMUhSlJJLEUqp8CNeT8jzhQoYI2niVhT97rXY6jiO2oZvTbwgccS6eAaCwB18X11b+0KFHfi6yzOTHyQqmpnO3Rw4bkGt5w8rIUq9gH3dw/66vChQL+LEoeJSmYq5CRzdR0SzakXsCPdFggFJJuCnQ8wemj7/HnyFB3AXGJWTl9GJ05OBdz5GHVOwe9gNXsyi/U3jkKBCWE6MRqNNW2tz2vb3Ro8pxPAkKY2pIpfTQk8z84UKLL1j+hY+ZiFCtgEpsGZtmgL2tlqRhyoawoUHqPxTQv4XE8/wuEE1YClBL6kxZn4iXJCgVCx1Fwx3DfCOwo1bF3nBmUjlFyOssZbmuHCTxpcGzv4+fjfVovSs4lBJPeJ8H5Aj3loUKEm0yg8GAFrKeJl+0eZ96KgQzkJSNQBzG14z/eQoUP1KFXEGSScmcJi7lM5pgckPvyOx8oUKLOMqRImzy7Mq6pcyygHYnV9nJ0IpvFteJYKUdiX15h3fWz+m8KFGJZWA3EtJk0algLg9GuOjXYdWgCvtFKYpJIOh1O7P1s8KFBNLQtmczj0j5MmTNC1JCdWAe4+8eQ/tD5OEYmkFuEgOAXCnbS2g6aCOwopaSjFfaRiEMMoKCxspVi13KRz+sC5bYgwEzTIEqBKSHD7MbCzjbw6hoUKBJYyucGd2mZGAUd0/ryjsKFG3uMrmf/Z"/>
          <p:cNvSpPr>
            <a:spLocks noChangeAspect="1" noChangeArrowheads="1"/>
          </p:cNvSpPr>
          <p:nvPr/>
        </p:nvSpPr>
        <p:spPr bwMode="auto">
          <a:xfrm>
            <a:off x="63500" y="-847725"/>
            <a:ext cx="2609851" cy="175260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30726" name="AutoShape 6" descr="data:image/jpg;base64,/9j/4AAQSkZJRgABAQAAAQABAAD/2wCEAAkGBhMSEBUUEhQUFRUWGBgaGBgYFxkaFxgZGBwZGBgdGBsXGyceGBolHBgXIC8gIycpLCwsGB4xNTAqNSYrLCkBCQoKDgwOGg8PGjQkHSQtLCk0LC0sLC8pLCwsLywsLCwsLCwsLCwsLCwsLCwsLCwsKSwsLCwsLCwsLCwsLCwsLP/AABEIALgBEgMBIgACEQEDEQH/xAAbAAABBQEBAAAAAAAAAAAAAAAFAAIDBAYBB//EAEUQAAECBAQDBQQHBgQFBQAAAAECEQADEiEEBTFBIlFhBhNxgZEyobHBFEJSYtHh8AcVIzOS8UNygtIWU2OywiRUc5Oi/8QAGwEAAgMBAQEAAAAAAAAAAAAAAwQBAgUABgf/xAAyEQACAgEDAgQEBAYDAAAAAAABAgADEQQSITFBBRMUUSJhgZEycaHRQlKxweHwFTPx/9oADAMBAAIRAxEAPwADJw1QJv6bn4Q1UtiRyiSUsp0Lbxwa+Px3j2AFosJJ+H+k8t8BTA6xoTF/JEgT0KPso41eCOL5AecQdxZ3Hg9/SLmAS0qer7iU/wBa0g+4GK3uDW20/L78S9KneM/n/eVZKjckPzs55lvyh04sTtU1hozam+4+J6QkgC5F/cOp/Dz8erUCQLup3PQA77CzRn3EVNuYfD0jleXXAPPWTTgE4dJZ+8UWCbFkBgS7vxkekDJSCxHEUuSGsQ53cMQIM50f4iUWaWhKdGu1SveYrIFAf6xHCOX3iPgPPk8VVbqPMH4mORz9v0k2WYt2dgMH+8jlSilIJDzGBpZ6epG56eZ5RElTl+Z1Lv77vD8Wpa1OHsAzEBSeK9yeJ3OvW8cpvffTVvDWGKFtZ2W3ngCBuZAoNfHMhlZe6nTSA7lISCTwtq4Z+e0SJy4d7/D4qaQSLWVe1V2cG3MaxMgkaGIyoXJdLgJIPsln2SR7oU1WkaoZT79x9oam8Pw327SaapgyS6VMXIDkah9x4RBTHJCTfiqDkC3I/DZjy3iamNXSAeUD78594heTvIkdMdph9MdCIagcyOmFTEy5JBIIII1BDEeIMJMolyAba208fQ+kROzIaYVMS0wqYmdmR0wqYkphUx07MiphUxLTCpjp2ZHTHKYlpjlMdOzI6YVMSUwqY6TmR0xymJaY5TETsyOmFTElMKmOnZkdMKmCWDyWZMAKRYlnP60EEJvZwSWK1Bb+yAGv1e7QtZqK0OCeYwlLsM44iw+U4UoSVKU5AfXVrwocEj7IhRn+cfcx3yx7TNJlc7RLhsH3igkNuX1akFR9wMNKG1B9DDpcxi4IdiPUEHXoTGgLEbo4P1iJrdeqkfSToypbEgEaWO7+yUjV+nhFuVg1okLSUmpa0JAIZqbglwAxqA8YzfarETaEzEkcJD8KXuQQvSywpKeLW+sFuz8ufOy9ATNEtRmkpUJaGSlIPCAAAEl9Od4834hqLtO5ViNvXp9Z6DRUU3oGUc9OsZMkkEhQuDfR3iXBBpiSzvw3dmUQDFLFdl8cpZV9LClHWpJGgA0DjQCIk5FmaCClUlbX1GvmmFT46zrsYKR9RG/+ERTuBYH6GHswQDOnLVolZAB+sdh4MHPTxigouXJcmLXa6ZizPIw8kLQkcVwP4igCvcPtABWNxiWrwSz4OfgTBqPGvKwpUHAx+IQFng/mjcGxnnoYVpjhRAdWfrT7eFnJ8j/shDtXKHtInJ8vzEPr49WetZ+mDEz4FYOjj9RC0ovqOTc25HzBiSiB0ntNhiEss6sARfm2pN3YHxh4z2ST/NT5hQ/8YvV41pguGBH0lH8G1BOVIP1l6mO0xWTmaDouWf8AUB8YmTigdGPgpJhtfGNGf48fmDFm8I1g/gz9RH0xLhl0rSrWlST6EHe0MC/uq9Ici+xHiIaq1unuO1HBPtFLdHfSNzoQJdRjkBJFDFSSCQhBZ9WfVyxY6NaOnGSmI7uxbQJDMC3iQ9lG/OKlEKiDeSsB5hj8bMSpToTSGFmAve7Cw2ivTE1MKmCAYGBKE5OZDTCpiamFTFpEhphURNTCaIzJ6yGiFRE1Mcpjp0hphUxNTHKY6dIqY5TE1MOlMCCQDEEyRLOAyhRIUtLS2JJO4AJ5izgRdwGVS0tMXxaEDhp2c3U9Iq3vwm0UpmYrUGdhsBYCKirwqUsfO44/KMB0XoMzfy8wkgUhaHHNhuBzbr6Rnc3zVPekPUA1xpcA/P3QApjgELp4einJOYdtazDGIcExPMR2BoSYUD9OPeE84zNDLs0SH7mWrexlH5iBOI7VzkFUuYhCVhwRcEHyU0eg4WSAA5csTbTS0ecS8AmfmykLDpVNUCHawBO3hHh68bmDgce09pYTtUoevvJMjzmqWZWIWgIppBOpGjWB0G+umsa/C4qThMPhlJmhlpm01qNJFftDS9meHn9m2EI9lY8Fnx3eMv8AtLpkzcNIRZMqQkBPJ7wU3+sOCxP5wHk+kAOAOe09CyHMhiZCZoBDkggXYpLN8D5wVw44g+1/S/yjxjsr2mEglC6u7UXcXKTo7OHDN6R6VleLTMlTFypwmCghrukqYBwbiM6zTGuz5R9dStlZ94UQrgvqoE+anPzjLT88mIWU1G3X8/08HDhZwH8ywB3OnmIAz8JLUp1M+7kvHaYVlibBkfKTqPMCAVHB+cnV2hmoLEk9WF7PFmVm8xRUKUmksXA93OKSpaCpyQ/jpvvHEYJllSVkVFyApLFukNbNIfcfeK7tYPY/aWFY5JYLw8pTndANzBJHZrCzEArw0kE8kjn0ijQSQWZgBzgojMykMZZLbg6+6E9QEXHlExyjzGz5olNfYHBH/Bp/yqWPnFWZ+zbCvbvU+Ez/AHCC6c7QNULHpDxnso/bHl+BhfzbR3MY2J7Tzjtf2b+irkpkLmqVNJABI1szUgc40uV4AypSUFRUR7SiSXJ1Z9ByifPcxw/ey5iyXZYRwqLezVZILWYP1MNl5pJVpMT5uPiBHvPAhUtItdhuP5ZniPHGta01IDtH2k1MKmHImJOiknwIiQIj0wcHoZ5sqR1Erd4l2cPyiGYtQmfdpJ6nTQfrQxLjpAat6WuTzbb3xBjpnAmZchmp51WveFbbSM57c8e0cpqBwR34594yZmyAWu/h6x2fiFOky2UHAPre/h8IrqSgpE3uzwKIvZ3YeY/OGS8ZMUUKKUoQSADuSbeup84T9Ux4ZuvIwO0d9InVF6cHJ7y7j8QUp4SHdjzEVUy1LWghXIKPnf4RVx+L4SEqelTEj2iS3W4JYfoxBIxhVNStSVBCAXGoKgwuD47QB9UHs5+UOmlKVcdefz5mikzQpwNix/LnDyzs9+UBZ+KIlBQZIrLBvj8POI5s9KU94mqpRpBJP+Uq/vaGf+RHt05+nyip8N+fXI9+R7mH6I5TDcDiAsFr02Jtct0ixRGkrhhkTLdCjbTIaI4UxPRHKItmVkNMcpiYojhRHZkyAphpTE5RDaY7M6R0q6womccoUU59oT6y9P4VKGnCR1dhaPPOzAqzZ/8AqTD6BUbzEzQtZUSSWceIbX3x532RStWYkoLF5pF25x80Ug+Yw9p9DI2ipTPXaX+G0eR/tMm1ZjM+6yfQCPTcHJnCYmpXC4fiBtHj3arGCZjZyvvqHoW+UR4euCTK+IN0Ek7L5KMTPEoqKQQouA/sh9Hj0TKeyv0VExImFRnGWh6aSACSWYn9CMd+zpafpbkgNLX8hHpk+cn+HxBqlF3DWS3xMTq7XFm0HjEjTVKaw2OcyeaOE+B+HhGNVhQrEE1EKBBFrW67fCNbiMSmhRqGmxEZhUlXeFaVAAnrFfDrFRmLHHEt4hW7qoQZ5lzEylsFC4q3Zhfpr5wHnTl/SUi1NYFm0ffrBP6SXIK001OBqWd/GIpKT3jkpAfRrnxcPGqLKz3HSZZrtB/Ceso4DHKOICKbFRHxb4RvMKohCb7c/wA4ymDSUrdTFzq9h5RqMMQUJL7D9axk+IFSV2zV0AYK2737ycmGKlg6pB8h+Ed/X6vHW/X6EZc0ZjO2XeJxGFTIoSpaloDjh4qBdohxmUZhLTUU4dQHJShF7tKP/XYL/wCX5o6Rqc1V/BV4Q5v2hBjr+8DtzuOf9xPNVT8UNcMg+C2+JhIzScNcKr/SsRusylfw063UjfwihgcKCoC1yNQCNC3jGuKQOn9/3mL6onqP0H7TKYnMVlRSoLCfq3OvmYfIxqkm3eNozXLWD26aiCGZijELlLRLIpqGhU+xZLMNdtxD8j9korZbEhJSQbPcliRYnlC9lz1ngn7mPV1pYoyBz8pSl5gZwEhFRLh+FmuXJbQO9+cSLzDhCU8QSrQA3DF33AcQMViKVqKLudBa96tTd30i1gFqqBVVxAqJNytrj00J6axp6fUMcAkknv8AKZ+ooVckAADt85ZzIgTGSgpK6SdrlPuLQ/DSklSUvxGllfVAA3D/AIXAjmYYZC8Smyr0OVVAMA6tN2aHpwVU1JdSZgsUqPDY6i+4GjjwMaHIsPcZiGR5Q7HElx6kpNKgAhmADNdypX66QPRKCpgSusItTSzkvYG2jD3xLm3CtgKlcIBS5c6MHLOfgIkydc2WCFoUV8KUvc6kO3PqOdo5rA1mD0BnLWVryDyR7zRSJqSzG5DsbHQaj0hsrFJUtSAbp1i7l3ZyetIWpaUVauniYnrakDztEeTdm+GpKUlYdKi4KgXchV2diOfiY0RrgXCdJltosIXPJ9hGURJIwhWWEWpuXrSWKY4od2ASx95ht7xtyp5iiUndhhxLB7NqpcLQTy/OL+U5QmWXXSpXqB6j3wL/AH2lmp+IgXiM0U5pJA8YzC+otBVjiaISms7lGZsMbgMPqEh92/CBGJy5ChYNfW8A5eOmHT3xLPzmbRSw5ONfdAhTevQwhtqbjEtHIj9pPvjsBfpk77SoUHxf/NB7qv5YYx6gJSi+gv0bX4GPOf2c3xxP3Jh9SB84KY3PZRCJliJida2FSeBQuL6A/wCqIJedSh7LDwmoBjxyVbUZR3nq2sLMp9puMTmZSsopPsLVUbA0h+G19Q8eWTclw6lFRmqclzcC5vyjYZdmgmpmupwiTMN1pURVQmxBcab2jI5tj1y01S8TOB2SpSVg8w4084vp0KfCplLmDnLCW8olSsOoqlzHJFJcpIYkH5Rq8ZjEjDyCpaRVUQQzG99WePMpXajEOKphI34UEtuzpjV9vcyXh14eUggtJBJUhBd92IISddIvZSzMM9ZRLlUcdBDCcRLP+KnyI/OKGK7R4RFitSzyCVH/ALrQBR9MUgKCJBSpJX/LlvSzk6W1gBLzAgsWpOoCQfQGzwNNKDnn7f8AkYfVFccfcf5mwm9uZQ/lyif8xYegifBdskrT/FkrA+0hyn0P4wGwfabCy2pkkEb0oJ9TBNHbyVymD/Sn5GKvTjhaz95dL88tYPtDeFzPDzP5cxL/AGVOn3K+UEk41aQwUQByV8jGRR2vC1hEoJUVEAJWkpubagke6I8xzSglU7CKHEUlSZygkqGoBAZ4B6dicEf0/wAQ/qFAyD+395sDnihqpY8kmH/v4/a//IjAjtJI/wCVOHhOf4iJE9oMP9nEjwWg/ERf0nupgfU+xE02aYszMVhJjEiWslZAskOlvgY1E7N8MsMVkeShHmY7QSPtYoeUsw//AIgkf82ePGUn5KiW04YAYPEhbyCTkcz0KvDH/GPmT80wNxSK1LRJnd0pNJRMJ4V62BDMfWMgO0Mn/wBwrzkn5Khk3N5Kik/SA6dP4UweIsYlaWU5BP6yDaD1C/pNVi8VIQpBWtM5c3+GslrMzH7QAU2g2vHcxly5OIWuuiYQKQAVJI2VqQ9iL6G55xkZ2Okr1ny+rJmJe7/ZiSdmKCkMuUNrFQcA/wCSz+Ud5POcmWF2BjA+8dNl1GYS71uNG1vs3nvaC8hfeTgkpQVNSVDQA6XVvrr8bwKk4tSkllIY6srRrXBDPb3wlzFJKVWBDG5FPvsreH6LjUcHpEb6RbyOsM46dxgKYl6bnYWA00tr8IWGUllBM1iGbne3PVmFh1gTi5ypjEkKUxL8JvcA25j4RImabpUj7IChrr010u76Q16xScxb0jAS7h8GqXMkmrhLLKSb7tve4B0juYKVMmBSFhKtbH2GLaA+04B53tFvPpEmtBkuosQSkEnhADgnwOg3MQZbMSjvFqrppHCQQSXAGoqUOK48YGliO2CcCEsRkXcBkzQ9nsOpDLK1KIcJC9iWCiNwCXtyMF8tmdwkplJCQSVFtSTqSTcmBGTZ+mcQildW5CC3R+Vt4NFEb1FGnZAV5nntRfqFch+DJZmYqVreKUwPE5RDSiG660r/AAxR7XfrKqpTxGcOOQi4UQ0oguRBcyr3UcMuLJRCEroYneBO2kyrRCi19HPIwor5iy2xvaD8Lk0pUqXVLQRfVCTdW7G31ReHq7M4Y/4Er/60/KLOFl/wkh24U8uhB9YsyUlQOltdLNbn4eoj5eWY9DPpQCgnIgbFZFJRKnply0IrkkEpDOHvHieIYLUBoCQPAEtHvuLQWm9ZSwPJifiPWPE807PT5UwhaCXJIKeIG5Dhrs4IcjYxq6Fvh+IzM1i/FwJP2ZmoXM7mZLC++MtCVCxQqoMrrrfSCX7SFGbma0pu1KUjwD/OKnY3LFnH4d0LAEwKJKSPZdW46QVxWTzp+PXOAFPe03LFwAB5XF4Zyot5PaLFXNfAl2Qkow6UqsRhl+rJEYKXhFLXSm5Y+4OfcI9dkZFOKxwggIpNwdxs+jCGZjgZRxQNCGEstwj6xI25sRCtFoWwrjrHNRXvrDA8gTynFZRNlh1pYWGoOrtoehh0nKJqg4QSCHdxzbn0jZY+YibNlooTSZsoEcwy7eF4Lrw8uXMKZaQkArAA2A0HqT6xqErv2/LMyfi2bvniYPs5glfS5SSD/NSD0NQBjf5j2TXi0zJKTTTPUoltg4sCbm/PaNJgVoSC4NpbgJYcT2fpa8QSalKNrLU9t3LHT08oxnvLvu6YmylWxNnvMArsKgqKJUxSrsCQkVEXNN9uUCZ/Z2YiaZamDXKj7IHP8o9xm4KXQGSLaBhba3KMJ2owgm4igqpdJPRRDNp4wQalu85tIByJjMVlklI4ZxKuqOH3F4l7OYNsWhKwCGUdAQRSWIexgsrsrMpai76jT3Re7P5MmUolblaA6L8zSsEb6g+sc1w2HmQtJDjiZ/txhkpGHKUpDpXoAHYjVtYAS8KspehTc2Lc9Y9IndnBiVy1KAKJKVEguxKlAJBYc4LzcnmKARLlkvYOGAKQHYNw6j13YxNeo2IBB3U7rTieOrDagjyi/kuC72alNTJJ4rtYe7pGnz7sfOkoC5yErB1TLcqAFipwGB5++LMjslJ+jKxGHmrJCCaVUkWYqSWGtj7oM+oUL+cGlDFsQXj8hKiyKuQADi52bU/jE3/DWIw8v+NQEq1SouUk7nYHpG97MLkIpWCpS1JDb0+7h11MLP8ADmfLmVIARxalyeTcr/CFBe3Qx30q4J7zzjD4ZSrS2u+7a3DdLK1FnvEUgGaFAJIckJpSS49moW1YnU6A8o303s9h0SjMReYkJBJIFiBpbrVd94s9nJKkyUGkOxYJIuemzBgH3Ido0q6txGe4zM22/YCR2OJkZ3ZRakNO7yUxdKQUuQrc6kGzXbwg1kvYkSZaq50xYnJCRdqQVJII5HS8c7X5utOIlsGSUJcHQstQJG/SNVMnolyJKpjsSkMElR+qXYbBn8ovWirZYDyBjEHbYzVVsOCc5xJMDlyZSAhALADUkk9STcmJ6I1knKJCkVIZYIsoFwQdCCC3W3OM/isNSsjlG3TqUb4VGMTBu07r8THMolENKIslEN7uGPMAi2wmViiGmXF04U9PIxdw0ghmZiEuSDuATta2nOBPqFAyOYZNOxODxB8jJ5q/ZTrztEqchnX0Da3/AAgymaUAhJ+0zWax59dtWjqMaEodSgASRCLau09BHl0lY6mA/wBxzOY9T+EKDH7xl/aT6wop6u32/SX9NX7/AKzz3C5ykS0PqbNroyTp1+MEpWYd0tncTAPAqQQWPikJ98ZzFlElRAApUVEJdihW7OfZNoklzQ0tySmaqxe8tZ0/0uw9I8io54nq3bjntDo7Qlc8IAUxE4A1nUS7nTW1lai8Dsv7SKmTlgAClCSlj9eYVEi4IIJSE35nSA/Z/HrXmKQtnT3oIb7hfz/OKxlzUTZk2X3JSlCHrqCuFiGpF2JF+sNhW247xcOu4ntNFlU8VzluSEk2H1eBLgc7l/OB+RTa5aCs8RUsAcwlZHLYN4w7J5ylYaesCWFzFBIZ2dVnW93YDR7ARNlmXzUkd4iShKXahSyXUXVZQFjcvAivwkQy2DdmEc2xTSZhCmI0ZWjkDa+8Zpc88JJH8qWSSbXVMOvpB3tKoCQQAz3PUDlvyjzHEiaQtKFrYilaFMz1LUEp+619dSYNSm45BgLXCpgjrH5bjyvFygW/mpNn2cWc9Y02MwExU0qb/mD2j9bpSz/q8ZjJuyE/EoK5ZlsCQalUkN5aR6XkeWTVSUCcQ4DMkli2jnU2aD6q0qcqflBaSgOCGHHWQz8cEpSHbhS7bdIN5diwqWmlgxA8iCzeYgRneXploKkABQGo+fMdDFfLsUVISxCRZT3JIIdJuehDfdjNB4miybWBh+ZKlrWtakHgDOblzqUgD3+kZLLkypmIlKkpUkplLUrVrKSly+xLtpFvOO3iJbyaFKmM7oNvM7QHyXDr7wzJ1VSkgJALEJDNbZNtTa28OVUPYvA5g7dVWhwSP2noq8QQhQEshhvSAX8CWjPS8tUjGBdIfuyQyizgNqw2KtoNVLXLKaiCUkAhIUwIZwNDGOGazV4paJJ4ZY7talcT2L0sbF7MLWc9Z02lsvfZWOZXU6mumsu54hGdnP8A6hSkmyQkeikkAPzUG9Y02V41fEQkEhgE3DOkAhyX2HWPOM4yqchNaFJpSStQL1EJD28A8aXsjiJqZIXODIWeFbu6WA4txfcxOq0lukIFvGYvpNRVqeU5l3tnmeISmsJlUoTWagTeoE03H2QPOAHZYrQlSQWBcgG9v0/pEPb/ADI1Uy1JWlYTUUlwlIUFMQLCogDyMV+zuZTpkykpSlklj7Lvpr4bQCz/AKsk8RkYW3gTWYNZTVLYB3KdPMB23OnIgRJNmKEtfeFgbtpc7M5bTmbxm897QzkSjK7sImqINSw4FgHS29tXt1ijNzaYZUta5pWpyES6QkJUNVKP12e2z3OjR1dRZQfeWbUqMj2hfEdqTJHcUJYJpWU2KhqytQSObONIp4XtuUCkIYDQ1GznkGEZebMN3Ou/4xFKmB9XjVRNo68zFss3E8ce01+MwM3FvPPFQzIIA4H2UDcam+sa/D45B+iqlez3wLeISoC+mr2jE9le0ncKKJnsKYPrT+R90Q5dnJoo4gy1tSPZuGe+jBn5WgSFkcl+Zd9rrhOJ7ZJ7USE8OhbQfgIH4vPpC7qqDH7BdvwjznKM1UalNdwhIPjxfCNGsgpd/IXJifUgHI4gTVxgy9ic7lA8ImHkWHzirNz5tEE+JA+EDRjgQeHRil0lI9W8IbLzNIaopJJbUO/xN4sdeRwYP0wEKDOlKHEhrapP4xWxGcBxxLHl/teKX7xU5KSFp2Zi0TGa4BoubuQLHwMQmu2mWOnDR5ClaLHW5DeLiGS8GVEitFtn/KIMVKUoAJXQAXLF3+MU5ctaFAVVDm5BHo7wQ+KNjAwJT0aDkmdecdEjzSp/OOwlyASS6rnlChX1r/zwnkV+0s5llSZ6Qsuktu7Hk8DzM4VJSGoFIaoOCfvaHziyrtMDYSz5lx00EUMRjTMKjSRUG3Ojae8ecZio3ebrOvaVCDLx8nFAChfEptQXCJj9Pxiv2nwBRi5iErISmkkB7A3HjaChdUhQ0KVMbD2VsDYj7QBiznI71cuYwJXJS79CQR/VDu84yOsznTsJFgcbKlYFExRKUd+XIubWHofhBbK8z79FaBWH4WuQR01EDMfl9eClS1JBBWskbMHI0iDBZYqWBLQAg62tffQsD5wLI2/OFQHvCHaGYqnjYGm+zORryjBS8NNWlapaDMrUv2bkOCzgCkjiN0hix6Rs8dIUkEaFhdwOrghwCD8ID4SemWAlIAcqLC5cu/S0Qt5ryAOYLUOMgQ52ayNUuSJSlpVWoKIAIIBAKklywLsmzbxsVikQD7K4UplVqd1XvqBsPn5wu02epw8pS1Hw6mAuzWNz1mtSuysZlfPMYilTqFg7e74xlcFjHkJSCykVpP8AlPGg+RKoFKxCpqitT1La3LkB6+8xewmT4oKExGHnKb/pLIPu5QdKtvEZesGvJODJ8Dl/8RSEuDMQFzF/WZwKQdnJHkIP4fDBAFI0trsLRDk2HIxclExCkBcsmlQIIA0BfqD7o1+MyhCvZ4f1749B4b4pTpECsuWPUzyniXhlupYuGwuOBMzOBmJKOKg6uSB5Nf4QRyTswhMn+GyBcgaueZJuYvS8i5ku3IBjz8Is4BVAYkEDQj5wx4j4rWFHpODnk45ivh/hzEn1XI7DPEx2eSVmWuWkcagUeDkAk9GeNN2axNODlyyEqVLKpdxbguFeaVJ9YGdssEukTpLFSXLbKG6T4/GBuS5yFBC0uyyXHIsAp/QCMvxG5PENKlrfjU4P6/1mho9KdJqTWPwMMiH80MpUsy+7QlRUFOlIZbauwF2jPdnUyRMC51LVUAm1N2ST00Bixnebd0sKPsEhOmj2gdluRd7LVMIKqlGkEsln1PMxhihSjA95tkkHCy/+1GSEplTE7EpI5Pfy0MYQGYVhKUuDvyePUZvZ+uUDNWVNdlF0hg2nhA2Rh5afqj0gmltOnqFZ5Ii1mk8192ZlsLkSvamjh5A3PjyinmWBloSVSwltiklweRBMbDF4gbANGRzrL5pCzKQokjRKSrxNtLQ1Tc1j8mUupSpMAQLhce9IJZzrGvyrKDQFJYlYUx2CiRr1sraMNIyuYbBKwRzQr8I1vYnNlJrlTCHBdKTs/tddhaG9Sdqbh2mWjAHmaPCZUpFyLiqyLgnq+h1tHf3pLA4l0l2KVO48dosTselCbm33QG+UVZOcy1aEf1D/AMXjDZw/ODCs6HtBvaDHpKB3a3U+gJ8wrlFTCrBugEkvoC12eNMMZL1dHxiWoEWIbwivmqFxiC6mBMonIlpaldR1G/pBFGPQQ/EPFJ+G8WKQeUcVKB2fygJcE5kjiU1ZqnYEeP8AeIZmbN9YDyH+6La8vSdmiNWWJ5q/qLRIK95U7pU+lzDcLH9IhRZGDH21/wBSoUW3D/RIwY1Mpf6/tD04dfOB87PSwCA6zs7AaHYPvy5RZl4uYqxsPtbeV/08aZuUDJEb80S/hMKokpJ9pKh5s6feBCVJJlSzuFTE+Smmj4mKuCmzAsEkGkuLtodG/WsXp0tITOQNEqRNSelVJ1+6pEStqtnEtuBGY7GJaXIBb651tvFcLSNSIs4zDAS8OGcBJF/P84hMhOrB/LzgJ1Cp2klgJDOnoZidfH5CBuDy9JnhAFkuo8gCXYeNvKDBnJBCQ1SiAlOpJNgAB13jRS+w3dJK5aqpqrrqLD/Kna19dYormzLAQmn8svl4Ln5sZaDwKtuL/CJ8P+z+XjkonYqYpSSKkS5agE33UoOVK6Bm0veJCb0LSxGoNjFzKh3RPdqUgEuw9knwIIeK1OEbJmjchsXCmHsq7NYXDN3MlCSPrM6v6lOYvqDwJONnbLH9IiKR2hNwtJKhqAk1dGCXqB5hobFinpEWqfqeYztQlCJJmK/wwVA7hhdvHSG4TEgSBNPs0gk9CNujQC7b9pZQQiWtKj3gegggs7cQ2DwbytQVhxVTQoMw0I5RJXndBbzt2x2W46XiZVclTkbA79d4bLwLlTjmwI1Gt/OLWAwMmRwSmQD4D4Q3MsRTxC2n9h+tIGcZzLAnpAvaDMJeFTLTMcomOArZLNruRfaMRg8QJeIVLlsqXMVXLIG5IC/JwD5x39o2OmTFy5igEywKUJBdgXIqOlRb3RS7PYldIWzokKCn5BVlp8KSVNzTBDUNm4d4Wu0lgp7TUdqcCvuqlAKukgBtiDvBjJ56BJSGAZI8NHMRdqAVYNRTchJ+EYzIs/xEyWruUCZoqi9TWKqW9q40hZFZxxHCwXrNbmWLMyWZSQ9Wp6fnGcRkFCwFKUxNiJiwB5O0XchxSnUJiVJWSSQrUOdC/LSDmJkVJuIqSQSJbAIyJXwPZmWggqUtTEFiqxbYttG8wOElgDu0pCSLMAIymUza0Uq9pFvEbH5eUaHJXSCCbAuOj6/j6wfTMQ2DE9WoK7h2k37kShfeIJS+raekQZt2ekTnVNlIUsD2wAJg8FC8EpeYoLpcPA3H5yZSXKSQ7W6w/gngzM4njic4LEql1IcgKKdnOtvXwhhzIFkppfYhIS0aTtepEueJktCSicHXbRY1IH3gR5g84yc+SiYqpID72brGe9aqxBGBFm4in5rMB4lkeAT8RBXK82qYcavHp4wDTMRLLOQWuCH9IL4TulC6rnXQdYHcq7ekgEw0ZiyLDn+rRwqmbEWd/lAjMFKl+yXT422/P1h0nO0FLEirx9P14Qn5TEZXmWzC6Fq3I0D+PPrtHVTVA6QHl59LJs4tF9GLCtG8/nFWrZeok5jjiyOfpCiMYoD6vv8AyhRGDIzM7hpqQoqTWokjiMpbukMkOTfr6xLhcXOoJWg1G4cqDh9ksGHWC83EXNKZZd7qSQRsolKaRDUYlYWQNA3UF9aqnYWG5sI2WNZ4IjhAjJUuYQOFOqvrpctqzWeCiphPcKUyTMRMwyw41KXlG3VKR0ivIlJvwpTVqEpDOD5cxDO4FRJuEFwGZviffvCwsqViQJHAEJYpb4KUSWIUpJU44eI2PW7dIBCcq3tFV7Fw9i/tsCRaLIy8EEruCXpO2h26w9SU1mwNybhzfUv1LekVZqTOLCWey+BqzORNUDwpWwJGtJaw1Z3/ALR6qlceV4PHiQtC78KgWG431j0jD4kKSFJLghwekEqcMMCShEszpCVhlJSrxAMcTk0kJagDq5+LxZlgAOdfcIHY/FlVtB13gxUd4UMexkCsJSeFTjZ/nA/9z1KqWSS9howFwReLnf2cHfff9PHcHihsxDwAhQYwLHIxAPajsZ9KVLXUy0O5O4JBY+nvjs3OpeHSmUohJHCkAu5B+qNWLgCNMSdIz83stLE1c2WEhZLkkOXOpBJ4b8oMG4wYuVjsLiTW6rJBHCWK1HhJd9GJWPSLGYTgtQSxsC9NiHd2fw98Z3N5s7DLcioKuopuQR9kkMC3/bBrLZ0xSvZCG1Ki6idQzFmvcmII4kjgzGduckmTJChLv3Rraz2tSG39q25EO/Z20zL1JLcS1fAC8bPG5bL7sob2klxdyS7kkXu8ecdih9GzCfhnPdqqUjlw7eLH3RY81FfbmFpOLQffibDAzCvCKlm6pbyz1p0Pmmk+cY7sjg0iuUlRcEhSgSHDmwbaNTisUMPOUr6kxPFbRSQSk+fs+nKMZ2extMxfUwFM7GIjjkb1B+c02IwglFKkjTVjY/nGhwWITNl2MZibnSQGUG+ENyfMaJrAugmx5HlC2D1hiR0mmwEqmeE2FQIDkgPqNAeo84P4fFkLpZ2GxSfnAbEH2Vp9pJCh4pLtBD97ya6rcXIaCx1319xhqt1UZJmbqsg/KRJwqSVqFSS+8F5mBE2SKr2v1EUBnMgEuSzPZiD4X1inP7YpSGSg9HPr7mg51KDqYgcTK9usEqRShJsounnYEkD1ECMIgqHtD73Cx8o0ObYkYhaTMHsg03uH9rfpFUhJAs1/C4cN8LwjqNQLDxAkDMG4jAA6gNf8z84zeb5aqUXFTE6jl+njUT1FKrJsfJ9vn7jESlhfAXDDobb/AAjqrWQ57QZEC4d1ywErKn2Jt08N/fFBeTTb738/00FpuS0mqWo2e2rl+Xg8OwOLC1FK2SrnzIYN5CGhbgEpIxBCMjXa9rRbSiZLPCou9xzt1tuI0KAHaxQbuzE7m3r74Fz8vCgCCzuHvS+3g9wdNYH55c4aTjEGfvHEG/EX+5+UKCn7uP3/AHxyCeZX7CdzDBlNTbm9/En33i5+6VBVJDk02ANqhYGzOQ3qesUO8KW69AdXa8EZWaqBKnD2JNyx/hjmxehOotszxmjHcxqMlBalEBJSC97i6Q52tZ7C94gmunZnBLkdLNa8WpeZzUhNIQkAnWp2DsOJWxUq+rNcwzEYkrloSQkBBfhSQSSA73+7r1McdnvIlVRBDEnbzdiL/jyiTDyQSEuQ5JKmLBtS3p5mGKngBho4Trvf5PDMQUpD1Fg5111+fxiAfecCBCOATIX7QYEniWplPp5e6CmWS0ylpMtSiBokqJT0tvzgfhsCEoSuaxBAIT9VlBw9tfHSC8rOJYS/C4HTbny2hxRgZbiPCxSuSoh797KUKSALjTeIpkws5sBqPz/WsZ3/AIpdQKUkDqfQ9Q14uzs3QRZYS4DK2POzRcOG7we9ZfxeICA48Gez7ecD8szJKbzDqoxnsyzVRWHIsW03Du8UcTiydXSQdxo3nzHvhd39pVtQF6T0nDYoTFcOm2/Wx0idjSS4vtz5+Meb5Z2jWjhT7AUb2sCHMHEdqgVAKBYpcNdtD52EFFg6GQLlMPZlKTMQQoJNTM5uRrpz6wK7PTlpKkzEgcRAcJAUkOR48nPKFPzKXNlClTPodCDo43HSK+GwKVA1TFF9GI99nghs44l1Uufhh6cKhcgkkvybYX1jF5plgGI/5ZVxJVZgtLliwuaVEEci0azDy1IlBFlJSDrVfiWToTxNSx015CA+Y9o8MF/xkrQpKwpDIXTqLjZxcHpo8XAJHEtuavkiAs8xIXKLagl/LS8ZzsrLBWp4Kdoczw/cKEtRMxRDWV7N3cmxs3XUbQO7LikKUYlUK0nPeEW3zHUwtnmCHdE9DFnKFIThkml1rlhyQGS/2RsXGuvhFHGzzOPdp0LBR5A6/OL0g7J0bXVuno0JMxxtEm52LhUmhwi1LQG2ihNkLCiNN26fhcwPzjOvo0kUHj2/E84yx7c4gqdRCh1HPk0H9K1qZErrLVI2nrNooggvcnbd2H6fwiNSQwva/mzFmgMntbh6bukkdS3OLWEz6TOFIN/QuTb5QmaHXkiZhIMt2ZkjkRc+Ibnt74SykgDfn47X58+bQ4JZ1H2XBd2sNR6fD1iCtU6MdvI+mkUxIkE2aEm7hnFzZwQ79WL+UQqnpJFwRdILuxfnqz/rnOoFQNYHESA+jkOdOunlAbN5BTJCkkuabeA/tbrB60DcSphVWCnKRMUj6reJdwnnc+V0mAWZ4DEMl5StSE8JckNVYDm1vHlCyrtZMlOOoUxfVIUOe7t5bQbR2iVMA4UuErCSKxYpAay3+qguC+t7sXFQ1HLCVgbB5gpFImIN01MkEsCEl1WtZXvu0FZVKipSDwqIqBuGCQBbYjX1ibGZrMLTAmUTYnhcpUWJe4DGkC3LwbI4XMzKbXYeh6dB745qlsG6vr7SZplZgUluAtb2ht5woFKzeS90OedWsKFvIP8ALOzDWINQ1tbxtp4Xt5RMFsAhI3DsQ5J5NYwoUBI7RqTpUXU58XitNmJa5LDmzkai27iFCgaDmCMgGISW04Sopc25P4/jDMUhSlJJLEUqp8CNeT8jzhQoYI2niVhT97rXY6jiO2oZvTbwgccS6eAaCwB18X11b+0KFHfi6yzOTHyQqmpnO3Rw4bkGt5w8rIUq9gH3dw/66vChQL+LEoeJSmYq5CRzdR0SzakXsCPdFggFJJuCnQ8wemj7/HnyFB3AXGJWTl9GJ05OBdz5GHVOwe9gNXsyi/U3jkKBCWE6MRqNNW2tz2vb3Ro8pxPAkKY2pIpfTQk8z84UKLL1j+hY+ZiFCtgEpsGZtmgL2tlqRhyoawoUHqPxTQv4XE8/wuEE1YClBL6kxZn4iXJCgVCx1Fwx3DfCOwo1bF3nBmUjlFyOssZbmuHCTxpcGzv4+fjfVovSs4lBJPeJ8H5Aj3loUKEm0yg8GAFrKeJl+0eZ96KgQzkJSNQBzG14z/eQoUP1KFXEGSScmcJi7lM5pgckPvyOx8oUKLOMqRImzy7Mq6pcyygHYnV9nJ0IpvFteJYKUdiX15h3fWz+m8KFGJZWA3EtJk0algLg9GuOjXYdWgCvtFKYpJIOh1O7P1s8KFBNLQtmczj0j5MmTNC1JCdWAe4+8eQ/tD5OEYmkFuEgOAXCnbS2g6aCOwopaSjFfaRiEMMoKCxspVi13KRz+sC5bYgwEzTIEqBKSHD7MbCzjbw6hoUKBJYyucGd2mZGAUd0/ryjsKFG3uMrmf/Z"/>
          <p:cNvSpPr>
            <a:spLocks noChangeAspect="1" noChangeArrowheads="1"/>
          </p:cNvSpPr>
          <p:nvPr/>
        </p:nvSpPr>
        <p:spPr bwMode="auto">
          <a:xfrm>
            <a:off x="63500" y="-847725"/>
            <a:ext cx="2609851" cy="175260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17" name="Picture 14" descr="CCHS-New logo.jpg"/>
          <p:cNvPicPr>
            <a:picLocks noChangeAspect="1"/>
          </p:cNvPicPr>
          <p:nvPr/>
        </p:nvPicPr>
        <p:blipFill>
          <a:blip r:embed="rId4" cstate="print"/>
          <a:srcRect/>
          <a:stretch>
            <a:fillRect/>
          </a:stretch>
        </p:blipFill>
        <p:spPr bwMode="auto">
          <a:xfrm>
            <a:off x="7162802" y="304800"/>
            <a:ext cx="1703171" cy="548640"/>
          </a:xfrm>
          <a:prstGeom prst="rect">
            <a:avLst/>
          </a:prstGeom>
          <a:noFill/>
          <a:ln w="9525">
            <a:noFill/>
            <a:miter lim="800000"/>
            <a:headEnd/>
            <a:tailEnd/>
          </a:ln>
        </p:spPr>
      </p:pic>
      <p:sp>
        <p:nvSpPr>
          <p:cNvPr id="14" name="Rectangle 10"/>
          <p:cNvSpPr>
            <a:spLocks noChangeArrowheads="1"/>
          </p:cNvSpPr>
          <p:nvPr/>
        </p:nvSpPr>
        <p:spPr bwMode="auto">
          <a:xfrm>
            <a:off x="514060" y="5294895"/>
            <a:ext cx="8223540" cy="135747"/>
          </a:xfrm>
          <a:prstGeom prst="rect">
            <a:avLst/>
          </a:prstGeom>
          <a:solidFill>
            <a:srgbClr val="0057AC"/>
          </a:solidFill>
          <a:ln w="9525">
            <a:solidFill>
              <a:srgbClr val="FF0000"/>
            </a:solidFill>
            <a:round/>
            <a:headEnd/>
            <a:tailEnd/>
          </a:ln>
        </p:spPr>
        <p:txBody>
          <a:bodyPr wrap="none" anchor="ctr"/>
          <a:lstStyle/>
          <a:p>
            <a:endParaRPr lang="en-US" sz="1200" dirty="0">
              <a:solidFill>
                <a:schemeClr val="bg1"/>
              </a:solidFill>
              <a:cs typeface="Arial" pitchFamily="34" charset="0"/>
            </a:endParaRPr>
          </a:p>
        </p:txBody>
      </p:sp>
    </p:spTree>
    <p:extLst>
      <p:ext uri="{BB962C8B-B14F-4D97-AF65-F5344CB8AC3E}">
        <p14:creationId xmlns:p14="http://schemas.microsoft.com/office/powerpoint/2010/main" val="195486780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513" y="304800"/>
            <a:ext cx="5987024" cy="461665"/>
          </a:xfrm>
          <a:prstGeom prst="rect">
            <a:avLst/>
          </a:prstGeom>
          <a:noFill/>
        </p:spPr>
        <p:txBody>
          <a:bodyPr wrap="none" rtlCol="0">
            <a:spAutoFit/>
          </a:bodyPr>
          <a:lstStyle/>
          <a:p>
            <a:r>
              <a:rPr lang="en-US" sz="2400" dirty="0"/>
              <a:t>Overarching Reputation Management Strategy</a:t>
            </a:r>
          </a:p>
        </p:txBody>
      </p:sp>
      <p:sp>
        <p:nvSpPr>
          <p:cNvPr id="6" name="TextBox 5"/>
          <p:cNvSpPr txBox="1"/>
          <p:nvPr/>
        </p:nvSpPr>
        <p:spPr>
          <a:xfrm>
            <a:off x="242803" y="1005016"/>
            <a:ext cx="8680480" cy="5816977"/>
          </a:xfrm>
          <a:prstGeom prst="rect">
            <a:avLst/>
          </a:prstGeom>
          <a:noFill/>
        </p:spPr>
        <p:txBody>
          <a:bodyPr wrap="square" rtlCol="0">
            <a:spAutoFit/>
          </a:bodyPr>
          <a:lstStyle/>
          <a:p>
            <a:r>
              <a:rPr lang="en-US" sz="1200" dirty="0"/>
              <a:t>“Best in Class” Reputation Management must be an integrated, holistic strategy to be executed against the following pillars.</a:t>
            </a:r>
          </a:p>
          <a:p>
            <a:endParaRPr lang="en-US" sz="1200" dirty="0"/>
          </a:p>
          <a:p>
            <a:r>
              <a:rPr lang="en-US" sz="1200" b="1" u="sng" dirty="0"/>
              <a:t>Quality Customer Service</a:t>
            </a:r>
            <a:r>
              <a:rPr lang="en-US" sz="1200" b="1" dirty="0"/>
              <a:t>.  </a:t>
            </a:r>
            <a:r>
              <a:rPr lang="en-US" sz="1200" dirty="0"/>
              <a:t>Manage and improve the systems and processes in CS to mitigate problems that cause reputation management issues. </a:t>
            </a:r>
          </a:p>
          <a:p>
            <a:endParaRPr lang="en-US" sz="1200" dirty="0"/>
          </a:p>
          <a:p>
            <a:r>
              <a:rPr lang="en-US" sz="1200" b="1" u="sng" dirty="0"/>
              <a:t>Social Media Channels. </a:t>
            </a:r>
            <a:r>
              <a:rPr lang="en-US" sz="1200" dirty="0"/>
              <a:t>Utilize paid and controlled social channels to promote positive news and information about the company to inform customers and that resonate with existing and potential partners. Manage any negative noise that comes from these sites and otherwise take a conservative proactive approach to social media for the time being.</a:t>
            </a:r>
            <a:endParaRPr lang="en-US" sz="1200" u="sng" dirty="0"/>
          </a:p>
          <a:p>
            <a:endParaRPr lang="en-US" sz="1200" dirty="0"/>
          </a:p>
          <a:p>
            <a:r>
              <a:rPr lang="en-US" sz="1200" b="1" u="sng" dirty="0"/>
              <a:t>Third Party Review Sites</a:t>
            </a:r>
            <a:r>
              <a:rPr lang="en-US" sz="1200" b="1" dirty="0"/>
              <a:t>.  </a:t>
            </a:r>
            <a:r>
              <a:rPr lang="en-US" sz="1200" dirty="0"/>
              <a:t>Actively manage review sites like BBB, Yelp, Consumer Reports, Glass Door and social media sites like Facebook, Twitter, Instagram.</a:t>
            </a:r>
          </a:p>
          <a:p>
            <a:endParaRPr lang="en-US" sz="1200" u="sng" dirty="0"/>
          </a:p>
          <a:p>
            <a:r>
              <a:rPr lang="en-US" sz="1200" b="1" u="sng" dirty="0"/>
              <a:t>Employee Engagement</a:t>
            </a:r>
            <a:r>
              <a:rPr lang="en-US" sz="1200" b="1" dirty="0"/>
              <a:t>. </a:t>
            </a:r>
            <a:r>
              <a:rPr lang="en-US" sz="1200" dirty="0"/>
              <a:t>Embed our Pillars, Enterprise Priorities and Vision in all associate communications, to achieve employee understanding and buy in, and support retention of top talent. Use communication and survey functions to become a High Performance Culture and “Best Places to Work.” </a:t>
            </a:r>
          </a:p>
          <a:p>
            <a:endParaRPr lang="en-US" sz="1200" dirty="0"/>
          </a:p>
          <a:p>
            <a:r>
              <a:rPr lang="en-US" sz="1200" b="1" u="sng" dirty="0"/>
              <a:t>Public Relations</a:t>
            </a:r>
            <a:r>
              <a:rPr lang="en-US" sz="1200" b="1" dirty="0"/>
              <a:t>.  </a:t>
            </a:r>
            <a:r>
              <a:rPr lang="en-US" sz="1200" dirty="0"/>
              <a:t>Use proactive local, regional, national and industry media outreach to promote a positive perception by telling the business story, winning and announcing awards, thought leadership/positioning the CEO and other executives and leveraging the PR benefits of community activity and philanthropy. Reactive PR serves to protect the organization’s reputation by being responsive to investigative reporters.</a:t>
            </a:r>
          </a:p>
          <a:p>
            <a:endParaRPr lang="en-US" sz="1200" b="1" dirty="0"/>
          </a:p>
          <a:p>
            <a:r>
              <a:rPr lang="en-US" sz="1200" b="1" u="sng" dirty="0"/>
              <a:t>Corporate Social Responsibility (CSR)</a:t>
            </a:r>
            <a:r>
              <a:rPr lang="en-US" sz="1200" b="1" dirty="0"/>
              <a:t>. </a:t>
            </a:r>
            <a:r>
              <a:rPr lang="en-US" sz="1200" dirty="0"/>
              <a:t>Establish and drive a corporate social responsibility program at the national level that leverages consumers desire for advocacy and commitment to charitable causes and issues.</a:t>
            </a:r>
          </a:p>
          <a:p>
            <a:endParaRPr lang="en-US" sz="1200" dirty="0"/>
          </a:p>
          <a:p>
            <a:r>
              <a:rPr lang="en-US" sz="1200" b="1" u="sng" dirty="0"/>
              <a:t>Service Network Communication</a:t>
            </a:r>
            <a:r>
              <a:rPr lang="en-US" sz="1200" b="1" dirty="0"/>
              <a:t>.  </a:t>
            </a:r>
            <a:r>
              <a:rPr lang="en-US" sz="1200" dirty="0"/>
              <a:t>Develop an ongoing, multi-tiered, two-way communications plan with service technicians to ensure network growth and positive interaction with customers, in alignment with our Service Network Supremacy Pillar.</a:t>
            </a:r>
          </a:p>
          <a:p>
            <a:endParaRPr lang="en-US" sz="1200" dirty="0"/>
          </a:p>
          <a:p>
            <a:r>
              <a:rPr lang="en-US" sz="1200" b="1" u="sng" dirty="0"/>
              <a:t>Partner Communication</a:t>
            </a:r>
            <a:r>
              <a:rPr lang="en-US" sz="1200" b="1" dirty="0"/>
              <a:t>.  </a:t>
            </a:r>
            <a:r>
              <a:rPr lang="en-US" sz="1200" dirty="0"/>
              <a:t>Proactive and reactive communication to the revenue organization to use with partners across all verticals to promote the strengths of the Cinch brand and be responsive to questions and concerns about service issues shown in reviews and BBB.</a:t>
            </a:r>
          </a:p>
          <a:p>
            <a:endParaRPr lang="en-US" sz="1200" u="sng" dirty="0"/>
          </a:p>
          <a:p>
            <a:endParaRPr lang="en-US" sz="1200" dirty="0"/>
          </a:p>
        </p:txBody>
      </p:sp>
    </p:spTree>
    <p:extLst>
      <p:ext uri="{BB962C8B-B14F-4D97-AF65-F5344CB8AC3E}">
        <p14:creationId xmlns:p14="http://schemas.microsoft.com/office/powerpoint/2010/main" val="4017257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5982" y="1553592"/>
            <a:ext cx="728840" cy="29525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Quality Customer Service</a:t>
            </a:r>
          </a:p>
        </p:txBody>
      </p:sp>
      <p:sp>
        <p:nvSpPr>
          <p:cNvPr id="4" name="Rectangle 3"/>
          <p:cNvSpPr/>
          <p:nvPr/>
        </p:nvSpPr>
        <p:spPr>
          <a:xfrm>
            <a:off x="2506688" y="1553592"/>
            <a:ext cx="762078" cy="29525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Third Party Review Sites</a:t>
            </a:r>
          </a:p>
        </p:txBody>
      </p:sp>
      <p:sp>
        <p:nvSpPr>
          <p:cNvPr id="5" name="Rectangle 4"/>
          <p:cNvSpPr/>
          <p:nvPr/>
        </p:nvSpPr>
        <p:spPr>
          <a:xfrm>
            <a:off x="3595208" y="1553592"/>
            <a:ext cx="722497" cy="29525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Employee Engagement</a:t>
            </a:r>
          </a:p>
        </p:txBody>
      </p:sp>
      <p:sp>
        <p:nvSpPr>
          <p:cNvPr id="6" name="Rectangle 5"/>
          <p:cNvSpPr/>
          <p:nvPr/>
        </p:nvSpPr>
        <p:spPr>
          <a:xfrm>
            <a:off x="4621357" y="1553592"/>
            <a:ext cx="760813" cy="29483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Public Relations</a:t>
            </a:r>
          </a:p>
        </p:txBody>
      </p:sp>
      <p:sp>
        <p:nvSpPr>
          <p:cNvPr id="7" name="Rectangle 6"/>
          <p:cNvSpPr/>
          <p:nvPr/>
        </p:nvSpPr>
        <p:spPr>
          <a:xfrm>
            <a:off x="5629367" y="1553592"/>
            <a:ext cx="801686" cy="29483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dirty="0"/>
          </a:p>
          <a:p>
            <a:pPr algn="ctr"/>
            <a:r>
              <a:rPr lang="en-US" dirty="0"/>
              <a:t>Corporate Social Responsibility</a:t>
            </a:r>
          </a:p>
          <a:p>
            <a:pPr algn="ctr"/>
            <a:r>
              <a:rPr lang="en-US" dirty="0"/>
              <a:t>(CSR)</a:t>
            </a:r>
          </a:p>
          <a:p>
            <a:pPr algn="ctr"/>
            <a:endParaRPr lang="en-US" dirty="0"/>
          </a:p>
        </p:txBody>
      </p:sp>
      <p:sp>
        <p:nvSpPr>
          <p:cNvPr id="8" name="Rectangle 7"/>
          <p:cNvSpPr/>
          <p:nvPr/>
        </p:nvSpPr>
        <p:spPr>
          <a:xfrm>
            <a:off x="6686499" y="1553592"/>
            <a:ext cx="769817" cy="2948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Service Network Communication</a:t>
            </a:r>
          </a:p>
        </p:txBody>
      </p:sp>
      <p:sp>
        <p:nvSpPr>
          <p:cNvPr id="9" name="Rectangle 8"/>
          <p:cNvSpPr/>
          <p:nvPr/>
        </p:nvSpPr>
        <p:spPr>
          <a:xfrm>
            <a:off x="345980" y="4596004"/>
            <a:ext cx="8178113" cy="6178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CinchHomeServices.com</a:t>
            </a:r>
          </a:p>
        </p:txBody>
      </p:sp>
      <p:sp>
        <p:nvSpPr>
          <p:cNvPr id="10" name="Rectangle 9"/>
          <p:cNvSpPr/>
          <p:nvPr/>
        </p:nvSpPr>
        <p:spPr>
          <a:xfrm>
            <a:off x="345980" y="5326827"/>
            <a:ext cx="8178114" cy="601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Marketing/Communications Platforms</a:t>
            </a:r>
          </a:p>
        </p:txBody>
      </p:sp>
      <p:sp>
        <p:nvSpPr>
          <p:cNvPr id="12" name="Rectangle 11"/>
          <p:cNvSpPr/>
          <p:nvPr/>
        </p:nvSpPr>
        <p:spPr>
          <a:xfrm>
            <a:off x="7686260" y="1553592"/>
            <a:ext cx="780761" cy="29483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Partner </a:t>
            </a:r>
          </a:p>
          <a:p>
            <a:pPr algn="ctr"/>
            <a:r>
              <a:rPr lang="en-US" dirty="0"/>
              <a:t>Communication</a:t>
            </a:r>
          </a:p>
        </p:txBody>
      </p:sp>
      <p:sp>
        <p:nvSpPr>
          <p:cNvPr id="13" name="TextBox 12"/>
          <p:cNvSpPr txBox="1"/>
          <p:nvPr/>
        </p:nvSpPr>
        <p:spPr>
          <a:xfrm>
            <a:off x="180289" y="909688"/>
            <a:ext cx="8585887" cy="553998"/>
          </a:xfrm>
          <a:prstGeom prst="rect">
            <a:avLst/>
          </a:prstGeom>
          <a:noFill/>
        </p:spPr>
        <p:txBody>
          <a:bodyPr wrap="square" rtlCol="0">
            <a:spAutoFit/>
          </a:bodyPr>
          <a:lstStyle/>
          <a:p>
            <a:pPr algn="ctr"/>
            <a:r>
              <a:rPr lang="en-US" sz="1500" dirty="0">
                <a:solidFill>
                  <a:schemeClr val="accent2"/>
                </a:solidFill>
              </a:rPr>
              <a:t>Operations, Marketing/Communications and our Web Site serve as the Foundation through which we execute against our Reputation Management Strategic Pillars</a:t>
            </a:r>
          </a:p>
        </p:txBody>
      </p:sp>
      <p:sp>
        <p:nvSpPr>
          <p:cNvPr id="14" name="Rectangle 13"/>
          <p:cNvSpPr/>
          <p:nvPr/>
        </p:nvSpPr>
        <p:spPr>
          <a:xfrm>
            <a:off x="345981" y="6061198"/>
            <a:ext cx="8178113" cy="5839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Operations</a:t>
            </a:r>
          </a:p>
        </p:txBody>
      </p:sp>
      <p:sp>
        <p:nvSpPr>
          <p:cNvPr id="17" name="TextBox 16"/>
          <p:cNvSpPr txBox="1"/>
          <p:nvPr/>
        </p:nvSpPr>
        <p:spPr>
          <a:xfrm rot="16200000">
            <a:off x="-414778" y="5536940"/>
            <a:ext cx="1190134" cy="323165"/>
          </a:xfrm>
          <a:prstGeom prst="rect">
            <a:avLst/>
          </a:prstGeom>
          <a:noFill/>
        </p:spPr>
        <p:txBody>
          <a:bodyPr wrap="none" rtlCol="0">
            <a:spAutoFit/>
          </a:bodyPr>
          <a:lstStyle/>
          <a:p>
            <a:r>
              <a:rPr lang="en-US" sz="1500" dirty="0">
                <a:solidFill>
                  <a:schemeClr val="accent2"/>
                </a:solidFill>
              </a:rPr>
              <a:t>(Foundation)</a:t>
            </a:r>
          </a:p>
        </p:txBody>
      </p:sp>
      <p:sp>
        <p:nvSpPr>
          <p:cNvPr id="18" name="TextBox 17"/>
          <p:cNvSpPr txBox="1"/>
          <p:nvPr/>
        </p:nvSpPr>
        <p:spPr>
          <a:xfrm>
            <a:off x="329513" y="304800"/>
            <a:ext cx="7834837" cy="461665"/>
          </a:xfrm>
          <a:prstGeom prst="rect">
            <a:avLst/>
          </a:prstGeom>
          <a:noFill/>
        </p:spPr>
        <p:txBody>
          <a:bodyPr wrap="none" rtlCol="0">
            <a:spAutoFit/>
          </a:bodyPr>
          <a:lstStyle/>
          <a:p>
            <a:r>
              <a:rPr lang="en-US" sz="2400" dirty="0"/>
              <a:t>The Success of the Pillars: Dependent on a Strong Foundation</a:t>
            </a:r>
          </a:p>
        </p:txBody>
      </p:sp>
      <p:sp>
        <p:nvSpPr>
          <p:cNvPr id="19" name="Rectangle 18"/>
          <p:cNvSpPr/>
          <p:nvPr/>
        </p:nvSpPr>
        <p:spPr>
          <a:xfrm>
            <a:off x="1426335" y="1553592"/>
            <a:ext cx="728840" cy="29525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Social Media Channels</a:t>
            </a:r>
          </a:p>
        </p:txBody>
      </p:sp>
    </p:spTree>
    <p:extLst>
      <p:ext uri="{BB962C8B-B14F-4D97-AF65-F5344CB8AC3E}">
        <p14:creationId xmlns:p14="http://schemas.microsoft.com/office/powerpoint/2010/main" val="4186835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800" dirty="0">
                <a:solidFill>
                  <a:schemeClr val="tx1"/>
                </a:solidFill>
              </a:rPr>
              <a:t>Based on these Pillars, the following were identified as the initial priorities for a successful and manageable Reputation Management plan.</a:t>
            </a:r>
          </a:p>
          <a:p>
            <a:pPr marL="0" indent="0">
              <a:buNone/>
            </a:pPr>
            <a:endParaRPr lang="en-US" sz="1800" dirty="0">
              <a:solidFill>
                <a:schemeClr val="tx1"/>
              </a:solidFill>
            </a:endParaRPr>
          </a:p>
          <a:p>
            <a:pPr lvl="1"/>
            <a:r>
              <a:rPr lang="en-US" sz="1800" i="1" dirty="0">
                <a:solidFill>
                  <a:schemeClr val="tx1"/>
                </a:solidFill>
              </a:rPr>
              <a:t>Creating an aligned and collaborative processes</a:t>
            </a:r>
          </a:p>
          <a:p>
            <a:pPr lvl="1"/>
            <a:r>
              <a:rPr lang="en-US" sz="1800" i="1" dirty="0">
                <a:solidFill>
                  <a:schemeClr val="tx1"/>
                </a:solidFill>
              </a:rPr>
              <a:t>Establishing ownership clarity</a:t>
            </a:r>
          </a:p>
          <a:p>
            <a:pPr lvl="1"/>
            <a:r>
              <a:rPr lang="en-US" sz="1800" i="1" dirty="0">
                <a:solidFill>
                  <a:schemeClr val="tx1"/>
                </a:solidFill>
              </a:rPr>
              <a:t>Reinstating BBB rating</a:t>
            </a:r>
          </a:p>
          <a:p>
            <a:pPr lvl="1"/>
            <a:r>
              <a:rPr lang="en-US" sz="1800" i="1" dirty="0">
                <a:solidFill>
                  <a:schemeClr val="tx1"/>
                </a:solidFill>
              </a:rPr>
              <a:t>Expand social media response team</a:t>
            </a:r>
          </a:p>
          <a:p>
            <a:pPr lvl="1"/>
            <a:r>
              <a:rPr lang="en-US" sz="1800" i="1" dirty="0">
                <a:solidFill>
                  <a:schemeClr val="tx1"/>
                </a:solidFill>
              </a:rPr>
              <a:t>Generating positive reviews for use across all review and social sites</a:t>
            </a:r>
          </a:p>
          <a:p>
            <a:pPr lvl="1"/>
            <a:r>
              <a:rPr lang="en-US" sz="1800" i="1" dirty="0">
                <a:solidFill>
                  <a:schemeClr val="tx1"/>
                </a:solidFill>
              </a:rPr>
              <a:t>Advancing strategy on associate-targeted channels like LinkedIn and Glass Door</a:t>
            </a:r>
          </a:p>
          <a:p>
            <a:pPr lvl="1"/>
            <a:r>
              <a:rPr lang="en-US" sz="1800" i="1" dirty="0">
                <a:solidFill>
                  <a:schemeClr val="tx1"/>
                </a:solidFill>
              </a:rPr>
              <a:t>Creating a more experienced operations Social Media Team (i.e. Digital Response Team)</a:t>
            </a:r>
          </a:p>
          <a:p>
            <a:pPr lvl="1"/>
            <a:r>
              <a:rPr lang="en-US" sz="1800" i="1" dirty="0">
                <a:solidFill>
                  <a:schemeClr val="tx1"/>
                </a:solidFill>
              </a:rPr>
              <a:t>Proactively and quickly addressing media escalated complaints</a:t>
            </a:r>
          </a:p>
          <a:p>
            <a:pPr lvl="1"/>
            <a:r>
              <a:rPr lang="en-US" sz="1800" i="1" dirty="0">
                <a:solidFill>
                  <a:schemeClr val="tx1"/>
                </a:solidFill>
              </a:rPr>
              <a:t>Increasing positive content across the online landscape via PR opportunities and thought leadership</a:t>
            </a:r>
          </a:p>
          <a:p>
            <a:pPr lvl="1"/>
            <a:r>
              <a:rPr lang="en-US" sz="1800" i="1" dirty="0">
                <a:solidFill>
                  <a:schemeClr val="tx1"/>
                </a:solidFill>
              </a:rPr>
              <a:t>Developing stronger associate engagement through new recognition programs, and enhanced, multi-directional communication and Values roll out </a:t>
            </a:r>
          </a:p>
          <a:p>
            <a:pPr marL="457200" lvl="1" indent="0">
              <a:buNone/>
            </a:pPr>
            <a:endParaRPr lang="en-US" sz="1800" dirty="0">
              <a:solidFill>
                <a:schemeClr val="tx1"/>
              </a:solidFill>
            </a:endParaRPr>
          </a:p>
          <a:p>
            <a:pPr marL="57150" indent="0">
              <a:buNone/>
            </a:pPr>
            <a:r>
              <a:rPr lang="en-US" sz="1800" b="1" dirty="0">
                <a:solidFill>
                  <a:schemeClr val="tx1"/>
                </a:solidFill>
              </a:rPr>
              <a:t>The following slides detail how we have progressed towards these initial goals.</a:t>
            </a:r>
          </a:p>
          <a:p>
            <a:pPr marL="57150" indent="0">
              <a:buNone/>
            </a:pPr>
            <a:endParaRPr lang="en-US" sz="2400" dirty="0">
              <a:solidFill>
                <a:schemeClr val="tx1"/>
              </a:solidFill>
            </a:endParaRPr>
          </a:p>
        </p:txBody>
      </p:sp>
      <p:sp>
        <p:nvSpPr>
          <p:cNvPr id="3" name="TextBox 2"/>
          <p:cNvSpPr txBox="1"/>
          <p:nvPr/>
        </p:nvSpPr>
        <p:spPr>
          <a:xfrm>
            <a:off x="329513" y="304800"/>
            <a:ext cx="4118115" cy="461665"/>
          </a:xfrm>
          <a:prstGeom prst="rect">
            <a:avLst/>
          </a:prstGeom>
          <a:noFill/>
        </p:spPr>
        <p:txBody>
          <a:bodyPr wrap="none" rtlCol="0">
            <a:spAutoFit/>
          </a:bodyPr>
          <a:lstStyle/>
          <a:p>
            <a:r>
              <a:rPr lang="en-US" sz="2400" dirty="0"/>
              <a:t>Reputation Management Pillars</a:t>
            </a:r>
          </a:p>
        </p:txBody>
      </p:sp>
    </p:spTree>
    <p:extLst>
      <p:ext uri="{BB962C8B-B14F-4D97-AF65-F5344CB8AC3E}">
        <p14:creationId xmlns:p14="http://schemas.microsoft.com/office/powerpoint/2010/main" val="471130427"/>
      </p:ext>
    </p:extLst>
  </p:cSld>
  <p:clrMapOvr>
    <a:masterClrMapping/>
  </p:clrMapOvr>
</p:sld>
</file>

<file path=ppt/theme/theme1.xml><?xml version="1.0" encoding="utf-8"?>
<a:theme xmlns:a="http://schemas.openxmlformats.org/drawingml/2006/main" name="Theme1">
  <a:themeElements>
    <a:clrScheme name="Merkle">
      <a:dk1>
        <a:sysClr val="windowText" lastClr="000000"/>
      </a:dk1>
      <a:lt1>
        <a:sysClr val="window" lastClr="FFFFFF"/>
      </a:lt1>
      <a:dk2>
        <a:srgbClr val="1F497D"/>
      </a:dk2>
      <a:lt2>
        <a:srgbClr val="EEECE1"/>
      </a:lt2>
      <a:accent1>
        <a:srgbClr val="006AB6"/>
      </a:accent1>
      <a:accent2>
        <a:srgbClr val="EC1C2E"/>
      </a:accent2>
      <a:accent3>
        <a:srgbClr val="786D5B"/>
      </a:accent3>
      <a:accent4>
        <a:srgbClr val="F7921D"/>
      </a:accent4>
      <a:accent5>
        <a:srgbClr val="4A7223"/>
      </a:accent5>
      <a:accent6>
        <a:srgbClr val="FFFF00"/>
      </a:accent6>
      <a:hlink>
        <a:srgbClr val="0000FF"/>
      </a:hlink>
      <a:folHlink>
        <a:srgbClr val="80008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DA9FFAC89621041827C8E8B06548E37" ma:contentTypeVersion="0" ma:contentTypeDescription="Create a new document." ma:contentTypeScope="" ma:versionID="811bfe4bde5411a59301cce6153f7535">
  <xsd:schema xmlns:xsd="http://www.w3.org/2001/XMLSchema" xmlns:xs="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6D6523-73E8-4FA5-8411-B0B90973FF65}">
  <ds:schemaRefs>
    <ds:schemaRef ds:uri="http://schemas.microsoft.com/office/2006/documentManagement/types"/>
    <ds:schemaRef ds:uri="http://purl.org/dc/elements/1.1/"/>
    <ds:schemaRef ds:uri="http://purl.org/dc/term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62BCED1-E066-47B8-9B57-D6BCCAB0BAF3}">
  <ds:schemaRefs>
    <ds:schemaRef ds:uri="http://schemas.microsoft.com/sharepoint/v3/contenttype/forms"/>
  </ds:schemaRefs>
</ds:datastoreItem>
</file>

<file path=customXml/itemProps3.xml><?xml version="1.0" encoding="utf-8"?>
<ds:datastoreItem xmlns:ds="http://schemas.openxmlformats.org/officeDocument/2006/customXml" ds:itemID="{D2AE1FC1-5969-4526-9273-FF59B3BB146B}">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Theme1</Template>
  <TotalTime>156308</TotalTime>
  <Words>572</Words>
  <Application>Microsoft Macintosh PowerPoint</Application>
  <PresentationFormat>On-screen Show (4:3)</PresentationFormat>
  <Paragraphs>57</Paragraphs>
  <Slides>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ＭＳ Ｐゴシック</vt:lpstr>
      <vt:lpstr>Arial</vt:lpstr>
      <vt:lpstr>Calibri</vt:lpstr>
      <vt:lpstr>Lucida Grande</vt:lpstr>
      <vt:lpstr>Osaka</vt:lpstr>
      <vt:lpstr>Times New Roman</vt:lpstr>
      <vt:lpstr>Theme1</vt:lpstr>
      <vt:lpstr>PowerPoint Presentation</vt:lpstr>
      <vt:lpstr>PowerPoint Presentation</vt:lpstr>
      <vt:lpstr>PowerPoint Presentation</vt:lpstr>
      <vt:lpstr>PowerPoint Presentation</vt:lpstr>
    </vt:vector>
  </TitlesOfParts>
  <Company>RBB PR</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Esther Griego</dc:creator>
  <cp:lastModifiedBy>Stacey Kovalsky</cp:lastModifiedBy>
  <cp:revision>1765</cp:revision>
  <cp:lastPrinted>2018-04-04T16:14:35Z</cp:lastPrinted>
  <dcterms:created xsi:type="dcterms:W3CDTF">2014-03-17T19:39:34Z</dcterms:created>
  <dcterms:modified xsi:type="dcterms:W3CDTF">2019-04-12T01:12:09Z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0x010100CDA9FFAC89621041827C8E8B06548E37</vt:lpwstr>
  </property>
</Properties>
</file>